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524" r:id="rId3"/>
    <p:sldId id="523" r:id="rId4"/>
    <p:sldId id="521" r:id="rId5"/>
    <p:sldId id="525" r:id="rId6"/>
    <p:sldId id="526" r:id="rId7"/>
    <p:sldId id="527" r:id="rId8"/>
    <p:sldId id="528" r:id="rId9"/>
    <p:sldId id="530" r:id="rId10"/>
    <p:sldId id="531" r:id="rId11"/>
    <p:sldId id="508" r:id="rId12"/>
    <p:sldId id="511" r:id="rId13"/>
    <p:sldId id="291" r:id="rId14"/>
    <p:sldId id="300" r:id="rId15"/>
    <p:sldId id="274" r:id="rId16"/>
    <p:sldId id="518" r:id="rId17"/>
    <p:sldId id="532" r:id="rId18"/>
    <p:sldId id="533" r:id="rId19"/>
    <p:sldId id="286" r:id="rId20"/>
    <p:sldId id="403" r:id="rId21"/>
    <p:sldId id="512" r:id="rId22"/>
    <p:sldId id="513" r:id="rId23"/>
    <p:sldId id="514" r:id="rId24"/>
    <p:sldId id="515" r:id="rId25"/>
    <p:sldId id="516" r:id="rId26"/>
    <p:sldId id="267" r:id="rId27"/>
    <p:sldId id="270" r:id="rId28"/>
    <p:sldId id="404" r:id="rId29"/>
    <p:sldId id="5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 Kinchla" initials="AJK" lastIdx="9" clrIdx="0">
    <p:extLst>
      <p:ext uri="{19B8F6BF-5375-455C-9EA6-DF929625EA0E}">
        <p15:presenceInfo xmlns:p15="http://schemas.microsoft.com/office/powerpoint/2012/main" userId="Amanda J. Kinch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6"/>
    <p:restoredTop sz="45540" autoAdjust="0"/>
  </p:normalViewPr>
  <p:slideViewPr>
    <p:cSldViewPr snapToGrid="0" snapToObjects="1">
      <p:cViewPr varScale="1">
        <p:scale>
          <a:sx n="46" d="100"/>
          <a:sy n="46" d="100"/>
        </p:scale>
        <p:origin x="2776"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38E84-DDAF-904B-A2C9-315673D76D0E}" type="datetimeFigureOut">
              <a:rPr lang="en-US" smtClean="0"/>
              <a:t>3/9/21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EF143-14B1-904B-9A29-6758A75D6A2E}" type="slidenum">
              <a:rPr lang="en-US" smtClean="0"/>
              <a:t>‹#›</a:t>
            </a:fld>
            <a:endParaRPr lang="en-US"/>
          </a:p>
        </p:txBody>
      </p:sp>
    </p:spTree>
    <p:extLst>
      <p:ext uri="{BB962C8B-B14F-4D97-AF65-F5344CB8AC3E}">
        <p14:creationId xmlns:p14="http://schemas.microsoft.com/office/powerpoint/2010/main" val="1367638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filed at: https://umass.box.com/s/fkusllyf0d823zp1mmdhzvwcgzok2aha </a:t>
            </a:r>
          </a:p>
          <a:p>
            <a:endParaRPr lang="en-US" dirty="0"/>
          </a:p>
          <a:p>
            <a:r>
              <a:rPr lang="en-US" sz="1200" b="0" i="0" kern="1200" dirty="0">
                <a:solidFill>
                  <a:schemeClr val="tx1"/>
                </a:solidFill>
                <a:effectLst/>
                <a:latin typeface="+mn-lt"/>
                <a:ea typeface="+mn-ea"/>
                <a:cs typeface="+mn-cs"/>
              </a:rPr>
              <a:t>Are you considering adding value to your farm products?  Do you have questions about food safety regulations and what you must do? This program will describe some basic points of product development, food safety hazards, and an overview of key regulatory requirements, and is designed to provide a broad overview to meet the needs of small and emerging value-added farm businesses. Attendees will increase their knowledge in food safety principles to enable success in the marketplace. Topics include: Retail vs. wholesale; Residential vs commercial kitchens (and co-packing); Processed food regulations: Canning vs jelly/jam vs. juice vs others; Project supports and Q &amp; A.</a:t>
            </a:r>
            <a:endParaRPr lang="en-US" dirty="0"/>
          </a:p>
          <a:p>
            <a:endParaRPr lang="en-US" dirty="0"/>
          </a:p>
        </p:txBody>
      </p:sp>
      <p:sp>
        <p:nvSpPr>
          <p:cNvPr id="4" name="Slide Number Placeholder 3"/>
          <p:cNvSpPr>
            <a:spLocks noGrp="1"/>
          </p:cNvSpPr>
          <p:nvPr>
            <p:ph type="sldNum" sz="quarter" idx="5"/>
          </p:nvPr>
        </p:nvSpPr>
        <p:spPr/>
        <p:txBody>
          <a:bodyPr/>
          <a:lstStyle/>
          <a:p>
            <a:fld id="{859EF143-14B1-904B-9A29-6758A75D6A2E}" type="slidenum">
              <a:rPr lang="en-US" smtClean="0"/>
              <a:t>1</a:t>
            </a:fld>
            <a:endParaRPr lang="en-US"/>
          </a:p>
        </p:txBody>
      </p:sp>
    </p:spTree>
    <p:extLst>
      <p:ext uri="{BB962C8B-B14F-4D97-AF65-F5344CB8AC3E}">
        <p14:creationId xmlns:p14="http://schemas.microsoft.com/office/powerpoint/2010/main" val="155448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15</a:t>
            </a:fld>
            <a:endParaRPr lang="en-US"/>
          </a:p>
        </p:txBody>
      </p:sp>
    </p:spTree>
    <p:extLst>
      <p:ext uri="{BB962C8B-B14F-4D97-AF65-F5344CB8AC3E}">
        <p14:creationId xmlns:p14="http://schemas.microsoft.com/office/powerpoint/2010/main" val="223341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4E92E-CE46-CE49-9EF3-C29262FC35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89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4E92E-CE46-CE49-9EF3-C29262FC35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05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18</a:t>
            </a:fld>
            <a:endParaRPr lang="en-US"/>
          </a:p>
        </p:txBody>
      </p:sp>
    </p:spTree>
    <p:extLst>
      <p:ext uri="{BB962C8B-B14F-4D97-AF65-F5344CB8AC3E}">
        <p14:creationId xmlns:p14="http://schemas.microsoft.com/office/powerpoint/2010/main" val="207564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19</a:t>
            </a:fld>
            <a:endParaRPr lang="en-US"/>
          </a:p>
        </p:txBody>
      </p:sp>
    </p:spTree>
    <p:extLst>
      <p:ext uri="{BB962C8B-B14F-4D97-AF65-F5344CB8AC3E}">
        <p14:creationId xmlns:p14="http://schemas.microsoft.com/office/powerpoint/2010/main" val="144336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E4E92E-CE46-CE49-9EF3-C29262FC353E}" type="slidenum">
              <a:rPr lang="en-US" smtClean="0"/>
              <a:t>20</a:t>
            </a:fld>
            <a:endParaRPr lang="en-US"/>
          </a:p>
        </p:txBody>
      </p:sp>
    </p:spTree>
    <p:extLst>
      <p:ext uri="{BB962C8B-B14F-4D97-AF65-F5344CB8AC3E}">
        <p14:creationId xmlns:p14="http://schemas.microsoft.com/office/powerpoint/2010/main" val="214433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21</a:t>
            </a:fld>
            <a:endParaRPr lang="en-US"/>
          </a:p>
        </p:txBody>
      </p:sp>
    </p:spTree>
    <p:extLst>
      <p:ext uri="{BB962C8B-B14F-4D97-AF65-F5344CB8AC3E}">
        <p14:creationId xmlns:p14="http://schemas.microsoft.com/office/powerpoint/2010/main" val="184612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22</a:t>
            </a:fld>
            <a:endParaRPr lang="en-US"/>
          </a:p>
        </p:txBody>
      </p:sp>
    </p:spTree>
    <p:extLst>
      <p:ext uri="{BB962C8B-B14F-4D97-AF65-F5344CB8AC3E}">
        <p14:creationId xmlns:p14="http://schemas.microsoft.com/office/powerpoint/2010/main" val="80958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23</a:t>
            </a:fld>
            <a:endParaRPr lang="en-US"/>
          </a:p>
        </p:txBody>
      </p:sp>
    </p:spTree>
    <p:extLst>
      <p:ext uri="{BB962C8B-B14F-4D97-AF65-F5344CB8AC3E}">
        <p14:creationId xmlns:p14="http://schemas.microsoft.com/office/powerpoint/2010/main" val="351329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E4E92E-CE46-CE49-9EF3-C29262FC353E}" type="slidenum">
              <a:rPr lang="en-US" smtClean="0"/>
              <a:t>24</a:t>
            </a:fld>
            <a:endParaRPr lang="en-US"/>
          </a:p>
        </p:txBody>
      </p:sp>
    </p:spTree>
    <p:extLst>
      <p:ext uri="{BB962C8B-B14F-4D97-AF65-F5344CB8AC3E}">
        <p14:creationId xmlns:p14="http://schemas.microsoft.com/office/powerpoint/2010/main" val="27792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2</a:t>
            </a:fld>
            <a:endParaRPr lang="en-US"/>
          </a:p>
        </p:txBody>
      </p:sp>
    </p:spTree>
    <p:extLst>
      <p:ext uri="{BB962C8B-B14F-4D97-AF65-F5344CB8AC3E}">
        <p14:creationId xmlns:p14="http://schemas.microsoft.com/office/powerpoint/2010/main" val="2060151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25</a:t>
            </a:fld>
            <a:endParaRPr lang="en-US"/>
          </a:p>
        </p:txBody>
      </p:sp>
    </p:spTree>
    <p:extLst>
      <p:ext uri="{BB962C8B-B14F-4D97-AF65-F5344CB8AC3E}">
        <p14:creationId xmlns:p14="http://schemas.microsoft.com/office/powerpoint/2010/main" val="2043225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26</a:t>
            </a:fld>
            <a:endParaRPr lang="en-US"/>
          </a:p>
        </p:txBody>
      </p:sp>
    </p:spTree>
    <p:extLst>
      <p:ext uri="{BB962C8B-B14F-4D97-AF65-F5344CB8AC3E}">
        <p14:creationId xmlns:p14="http://schemas.microsoft.com/office/powerpoint/2010/main" val="88076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E4E92E-CE46-CE49-9EF3-C29262FC353E}" type="slidenum">
              <a:rPr lang="en-US" smtClean="0"/>
              <a:t>27</a:t>
            </a:fld>
            <a:endParaRPr lang="en-US"/>
          </a:p>
        </p:txBody>
      </p:sp>
    </p:spTree>
    <p:extLst>
      <p:ext uri="{BB962C8B-B14F-4D97-AF65-F5344CB8AC3E}">
        <p14:creationId xmlns:p14="http://schemas.microsoft.com/office/powerpoint/2010/main" val="364607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3</a:t>
            </a:fld>
            <a:endParaRPr lang="en-US"/>
          </a:p>
        </p:txBody>
      </p:sp>
    </p:spTree>
    <p:extLst>
      <p:ext uri="{BB962C8B-B14F-4D97-AF65-F5344CB8AC3E}">
        <p14:creationId xmlns:p14="http://schemas.microsoft.com/office/powerpoint/2010/main" val="303899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dirty="0"/>
              <a:t>https://www.concordma.gov/DocumentCenter/View/11785/Massachusetts-Residential-Kitchens-Brochure </a:t>
            </a:r>
          </a:p>
          <a:p>
            <a:endParaRPr lang="en-US" dirty="0"/>
          </a:p>
          <a:p>
            <a:r>
              <a:rPr lang="en-US" dirty="0"/>
              <a:t>https://foodsafetyprocessors.ces.ncsu.edu/wp-content/uploads/2018/01/FDA-versus-USDA.pdf?fwd=no</a:t>
            </a:r>
          </a:p>
        </p:txBody>
      </p:sp>
      <p:sp>
        <p:nvSpPr>
          <p:cNvPr id="4" name="Slide Number Placeholder 3"/>
          <p:cNvSpPr>
            <a:spLocks noGrp="1"/>
          </p:cNvSpPr>
          <p:nvPr>
            <p:ph type="sldNum" sz="quarter" idx="5"/>
          </p:nvPr>
        </p:nvSpPr>
        <p:spPr/>
        <p:txBody>
          <a:bodyPr/>
          <a:lstStyle/>
          <a:p>
            <a:fld id="{859EF143-14B1-904B-9A29-6758A75D6A2E}" type="slidenum">
              <a:rPr lang="en-US" smtClean="0"/>
              <a:t>5</a:t>
            </a:fld>
            <a:endParaRPr lang="en-US"/>
          </a:p>
        </p:txBody>
      </p:sp>
    </p:spTree>
    <p:extLst>
      <p:ext uri="{BB962C8B-B14F-4D97-AF65-F5344CB8AC3E}">
        <p14:creationId xmlns:p14="http://schemas.microsoft.com/office/powerpoint/2010/main" val="322020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Courier New" panose="02070309020205020404" pitchFamily="49" charset="0"/>
              <a:buChar char="o"/>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10</a:t>
            </a:fld>
            <a:endParaRPr lang="en-US"/>
          </a:p>
        </p:txBody>
      </p:sp>
    </p:spTree>
    <p:extLst>
      <p:ext uri="{BB962C8B-B14F-4D97-AF65-F5344CB8AC3E}">
        <p14:creationId xmlns:p14="http://schemas.microsoft.com/office/powerpoint/2010/main" val="321489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11</a:t>
            </a:fld>
            <a:endParaRPr lang="en-US"/>
          </a:p>
        </p:txBody>
      </p:sp>
    </p:spTree>
    <p:extLst>
      <p:ext uri="{BB962C8B-B14F-4D97-AF65-F5344CB8AC3E}">
        <p14:creationId xmlns:p14="http://schemas.microsoft.com/office/powerpoint/2010/main" val="96765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49FA9F7-7D19-4BF5-90F2-5B52FA41DD7D}" type="slidenum">
              <a:rPr lang="en-US" smtClean="0"/>
              <a:t>12</a:t>
            </a:fld>
            <a:endParaRPr lang="en-US"/>
          </a:p>
        </p:txBody>
      </p:sp>
    </p:spTree>
    <p:extLst>
      <p:ext uri="{BB962C8B-B14F-4D97-AF65-F5344CB8AC3E}">
        <p14:creationId xmlns:p14="http://schemas.microsoft.com/office/powerpoint/2010/main" val="283893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2/11/2013</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FSPCA DRAFT - Do not share beyond Ed Comm.</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7E54-9140-4543-9E3F-6B37B61534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48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9E4E92E-CE46-CE49-9EF3-C29262FC353E}" type="slidenum">
              <a:rPr lang="en-US" smtClean="0"/>
              <a:t>14</a:t>
            </a:fld>
            <a:endParaRPr lang="en-US"/>
          </a:p>
        </p:txBody>
      </p:sp>
    </p:spTree>
    <p:extLst>
      <p:ext uri="{BB962C8B-B14F-4D97-AF65-F5344CB8AC3E}">
        <p14:creationId xmlns:p14="http://schemas.microsoft.com/office/powerpoint/2010/main" val="282154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1741-CFA5-BA4F-A643-93C5B8649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7D1F39-FBAC-A94C-8E17-3D2E7D50A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E7852-0FCA-7B45-9A02-02E95D8BF39B}"/>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3791946C-9042-4E4D-9B2E-3A28AB883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6E843-EEA6-2748-9277-6F18E68C3400}"/>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369955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882-5503-E34A-B065-9B01D5741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91C7AA-7EFC-0842-A384-4F837C4F0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90429-3C48-F74E-B5A6-A0B76E0DE76D}"/>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2B7B931C-3B1B-104F-AFDB-5C5C0308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F851B-FF50-144A-8970-366E26C2A2BD}"/>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117642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658175-0C4E-FA4F-AEFB-86F096C71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0FD4C1-040C-5249-83F3-C2C3B52F2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FD716-9ED0-AD48-A527-83D267736621}"/>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2B56333B-FC65-314A-BB30-76910A31C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C1139-7E80-FC4A-BA8C-C937348B70E9}"/>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127547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1741-CFA5-BA4F-A643-93C5B8649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7D1F39-FBAC-A94C-8E17-3D2E7D50A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E7852-0FCA-7B45-9A02-02E95D8BF39B}"/>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3791946C-9042-4E4D-9B2E-3A28AB883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6E843-EEA6-2748-9277-6F18E68C3400}"/>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2574772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B541-60B6-A047-926E-802E76D72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C434F-9920-D04E-AA1B-09028FAE3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EB4AB-E8CC-E742-9012-1F1C0F1D86C8}"/>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EF53BB6E-56F4-2F48-8BAD-274DAC36C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EAD23-E817-0245-A59D-927DA6C94E17}"/>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62976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F404-AA13-8B48-9574-5A348FD71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82F931-7E89-9244-B2BD-C16C36EA6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97317-2DC2-FA46-A845-7F90BD3B04D1}"/>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3737D13F-C263-FD47-97B4-44906448A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23DF0-DB3F-7343-823E-C2B9E777CE10}"/>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4136688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4654-65D2-664B-BCD4-EDF3800E58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73272-6087-1748-B5FE-2428AFCD18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EF861C-4D67-B042-BE5B-9CA87CDF58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0BEEB-05FA-1940-9326-7D00E8A1848C}"/>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6" name="Footer Placeholder 5">
            <a:extLst>
              <a:ext uri="{FF2B5EF4-FFF2-40B4-BE49-F238E27FC236}">
                <a16:creationId xmlns:a16="http://schemas.microsoft.com/office/drawing/2014/main" id="{4FE1D952-EE43-C54F-890B-4E526BAC3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97D3E-BF79-A544-B52D-E27A6711E8B9}"/>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2549730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B7F1-9B31-EA4D-A12E-6436BCAC1B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788A9-7C71-654D-AB08-9756AC8EA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A26A07-B0FE-C24D-9266-D7E5542A5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0F635-94B4-3047-A0A2-4905883E8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2E182-98DB-6946-97D3-A82BD0D6E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31D67-D903-EF49-9A6C-E48A1B306D3A}"/>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8" name="Footer Placeholder 7">
            <a:extLst>
              <a:ext uri="{FF2B5EF4-FFF2-40B4-BE49-F238E27FC236}">
                <a16:creationId xmlns:a16="http://schemas.microsoft.com/office/drawing/2014/main" id="{81C2A1E0-B978-104F-80BA-89520B91E6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BD235-EB32-5740-B9B6-13272BF15EDE}"/>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1249178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BEA9-A814-9D4F-96FE-8B757304D3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FB90E-B6C7-7243-BE73-C32B8A3601B0}"/>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4" name="Footer Placeholder 3">
            <a:extLst>
              <a:ext uri="{FF2B5EF4-FFF2-40B4-BE49-F238E27FC236}">
                <a16:creationId xmlns:a16="http://schemas.microsoft.com/office/drawing/2014/main" id="{120D7F28-CF11-B748-B874-208CCD3FE5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FE1EA-C468-8747-BCCD-00B884332AFE}"/>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100136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D22C4-6212-F44D-A4A8-62A8EE85482F}"/>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3" name="Footer Placeholder 2">
            <a:extLst>
              <a:ext uri="{FF2B5EF4-FFF2-40B4-BE49-F238E27FC236}">
                <a16:creationId xmlns:a16="http://schemas.microsoft.com/office/drawing/2014/main" id="{AD8AEB4F-71D8-BD42-B575-5C29337E33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B4425-7BD1-D340-B18A-0820E9BDD528}"/>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3423236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9CD0-386B-0248-AEFD-E97A8F35F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A9D98-11CB-E841-BF60-EA443EB35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01B3D3-BDD0-9E48-8CD7-7F984D6F8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B7625-AA56-8E42-B2FA-41A511251F1F}"/>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6" name="Footer Placeholder 5">
            <a:extLst>
              <a:ext uri="{FF2B5EF4-FFF2-40B4-BE49-F238E27FC236}">
                <a16:creationId xmlns:a16="http://schemas.microsoft.com/office/drawing/2014/main" id="{832DB573-AC88-F842-B607-F1D35796F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09628-90DB-D840-8330-6E27D158B177}"/>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423334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B541-60B6-A047-926E-802E76D72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C434F-9920-D04E-AA1B-09028FAE3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EB4AB-E8CC-E742-9012-1F1C0F1D86C8}"/>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EF53BB6E-56F4-2F48-8BAD-274DAC36C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EAD23-E817-0245-A59D-927DA6C94E17}"/>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3203170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B40-0198-5E44-9B27-3FF75849D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837B1B-2E1B-4542-9353-93EDF3585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08207-3BB3-874F-91DA-CDE6F860C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18FCCE-F3C2-4741-8F7F-ADCA3D2221DD}"/>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6" name="Footer Placeholder 5">
            <a:extLst>
              <a:ext uri="{FF2B5EF4-FFF2-40B4-BE49-F238E27FC236}">
                <a16:creationId xmlns:a16="http://schemas.microsoft.com/office/drawing/2014/main" id="{B7915302-8580-E14F-9918-7D9C03C7B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1DF2B-04C4-094B-8260-990D64AE1E83}"/>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599188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882-5503-E34A-B065-9B01D5741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91C7AA-7EFC-0842-A384-4F837C4F0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90429-3C48-F74E-B5A6-A0B76E0DE76D}"/>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2B7B931C-3B1B-104F-AFDB-5C5C0308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F851B-FF50-144A-8970-366E26C2A2BD}"/>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4231966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658175-0C4E-FA4F-AEFB-86F096C71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0FD4C1-040C-5249-83F3-C2C3B52F2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FD716-9ED0-AD48-A527-83D267736621}"/>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2B56333B-FC65-314A-BB30-76910A31C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C1139-7E80-FC4A-BA8C-C937348B70E9}"/>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144170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F404-AA13-8B48-9574-5A348FD717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82F931-7E89-9244-B2BD-C16C36EA6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297317-2DC2-FA46-A845-7F90BD3B04D1}"/>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3737D13F-C263-FD47-97B4-44906448A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23DF0-DB3F-7343-823E-C2B9E777CE10}"/>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428261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4654-65D2-664B-BCD4-EDF3800E58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73272-6087-1748-B5FE-2428AFCD18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EF861C-4D67-B042-BE5B-9CA87CDF58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0BEEB-05FA-1940-9326-7D00E8A1848C}"/>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6" name="Footer Placeholder 5">
            <a:extLst>
              <a:ext uri="{FF2B5EF4-FFF2-40B4-BE49-F238E27FC236}">
                <a16:creationId xmlns:a16="http://schemas.microsoft.com/office/drawing/2014/main" id="{4FE1D952-EE43-C54F-890B-4E526BAC3B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D97D3E-BF79-A544-B52D-E27A6711E8B9}"/>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93264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B7F1-9B31-EA4D-A12E-6436BCAC1B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788A9-7C71-654D-AB08-9756AC8EA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A26A07-B0FE-C24D-9266-D7E5542A5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0F635-94B4-3047-A0A2-4905883E8A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2E182-98DB-6946-97D3-A82BD0D6E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831D67-D903-EF49-9A6C-E48A1B306D3A}"/>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8" name="Footer Placeholder 7">
            <a:extLst>
              <a:ext uri="{FF2B5EF4-FFF2-40B4-BE49-F238E27FC236}">
                <a16:creationId xmlns:a16="http://schemas.microsoft.com/office/drawing/2014/main" id="{81C2A1E0-B978-104F-80BA-89520B91E6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BD235-EB32-5740-B9B6-13272BF15EDE}"/>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108382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BEA9-A814-9D4F-96FE-8B757304D3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FB90E-B6C7-7243-BE73-C32B8A3601B0}"/>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4" name="Footer Placeholder 3">
            <a:extLst>
              <a:ext uri="{FF2B5EF4-FFF2-40B4-BE49-F238E27FC236}">
                <a16:creationId xmlns:a16="http://schemas.microsoft.com/office/drawing/2014/main" id="{120D7F28-CF11-B748-B874-208CCD3FE5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5FE1EA-C468-8747-BCCD-00B884332AFE}"/>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207428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D22C4-6212-F44D-A4A8-62A8EE85482F}"/>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3" name="Footer Placeholder 2">
            <a:extLst>
              <a:ext uri="{FF2B5EF4-FFF2-40B4-BE49-F238E27FC236}">
                <a16:creationId xmlns:a16="http://schemas.microsoft.com/office/drawing/2014/main" id="{AD8AEB4F-71D8-BD42-B575-5C29337E33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B4425-7BD1-D340-B18A-0820E9BDD528}"/>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28318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9CD0-386B-0248-AEFD-E97A8F35F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A9D98-11CB-E841-BF60-EA443EB35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01B3D3-BDD0-9E48-8CD7-7F984D6F8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B7625-AA56-8E42-B2FA-41A511251F1F}"/>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6" name="Footer Placeholder 5">
            <a:extLst>
              <a:ext uri="{FF2B5EF4-FFF2-40B4-BE49-F238E27FC236}">
                <a16:creationId xmlns:a16="http://schemas.microsoft.com/office/drawing/2014/main" id="{832DB573-AC88-F842-B607-F1D35796F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09628-90DB-D840-8330-6E27D158B177}"/>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159617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2B40-0198-5E44-9B27-3FF75849D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837B1B-2E1B-4542-9353-93EDF3585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A08207-3BB3-874F-91DA-CDE6F860C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18FCCE-F3C2-4741-8F7F-ADCA3D2221DD}"/>
              </a:ext>
            </a:extLst>
          </p:cNvPr>
          <p:cNvSpPr>
            <a:spLocks noGrp="1"/>
          </p:cNvSpPr>
          <p:nvPr>
            <p:ph type="dt" sz="half" idx="10"/>
          </p:nvPr>
        </p:nvSpPr>
        <p:spPr/>
        <p:txBody>
          <a:bodyPr/>
          <a:lstStyle/>
          <a:p>
            <a:fld id="{51B8E8F4-B4D3-D543-8696-81C26E68318D}" type="datetimeFigureOut">
              <a:rPr lang="en-US" smtClean="0"/>
              <a:t>3/9/21</a:t>
            </a:fld>
            <a:endParaRPr lang="en-US"/>
          </a:p>
        </p:txBody>
      </p:sp>
      <p:sp>
        <p:nvSpPr>
          <p:cNvPr id="6" name="Footer Placeholder 5">
            <a:extLst>
              <a:ext uri="{FF2B5EF4-FFF2-40B4-BE49-F238E27FC236}">
                <a16:creationId xmlns:a16="http://schemas.microsoft.com/office/drawing/2014/main" id="{B7915302-8580-E14F-9918-7D9C03C7B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1DF2B-04C4-094B-8260-990D64AE1E83}"/>
              </a:ext>
            </a:extLst>
          </p:cNvPr>
          <p:cNvSpPr>
            <a:spLocks noGrp="1"/>
          </p:cNvSpPr>
          <p:nvPr>
            <p:ph type="sldNum" sz="quarter" idx="12"/>
          </p:nvPr>
        </p:nvSpPr>
        <p:spPr/>
        <p:txBody>
          <a:bodyPr/>
          <a:lstStyle/>
          <a:p>
            <a:fld id="{26984416-EC16-F642-8090-A91A613A26F2}" type="slidenum">
              <a:rPr lang="en-US" smtClean="0"/>
              <a:t>‹#›</a:t>
            </a:fld>
            <a:endParaRPr lang="en-US"/>
          </a:p>
        </p:txBody>
      </p:sp>
    </p:spTree>
    <p:extLst>
      <p:ext uri="{BB962C8B-B14F-4D97-AF65-F5344CB8AC3E}">
        <p14:creationId xmlns:p14="http://schemas.microsoft.com/office/powerpoint/2010/main" val="249332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122EB-F41C-8542-BF63-6AA29A66D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93012E-B096-C742-AB53-0428EA063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34041-B1CB-4845-913D-0170575F9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AE6B41F1-A8EA-A648-8A74-993230D70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E58F6-85B6-5A4A-9120-A216860CF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84416-EC16-F642-8090-A91A613A26F2}" type="slidenum">
              <a:rPr lang="en-US" smtClean="0"/>
              <a:t>‹#›</a:t>
            </a:fld>
            <a:endParaRPr lang="en-US"/>
          </a:p>
        </p:txBody>
      </p:sp>
    </p:spTree>
    <p:extLst>
      <p:ext uri="{BB962C8B-B14F-4D97-AF65-F5344CB8AC3E}">
        <p14:creationId xmlns:p14="http://schemas.microsoft.com/office/powerpoint/2010/main" val="14273071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122EB-F41C-8542-BF63-6AA29A66D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93012E-B096-C742-AB53-0428EA063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34041-B1CB-4845-913D-0170575F9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8E8F4-B4D3-D543-8696-81C26E68318D}" type="datetimeFigureOut">
              <a:rPr lang="en-US" smtClean="0"/>
              <a:t>3/9/21</a:t>
            </a:fld>
            <a:endParaRPr lang="en-US"/>
          </a:p>
        </p:txBody>
      </p:sp>
      <p:sp>
        <p:nvSpPr>
          <p:cNvPr id="5" name="Footer Placeholder 4">
            <a:extLst>
              <a:ext uri="{FF2B5EF4-FFF2-40B4-BE49-F238E27FC236}">
                <a16:creationId xmlns:a16="http://schemas.microsoft.com/office/drawing/2014/main" id="{AE6B41F1-A8EA-A648-8A74-993230D70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CE58F6-85B6-5A4A-9120-A216860CF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84416-EC16-F642-8090-A91A613A26F2}" type="slidenum">
              <a:rPr lang="en-US" smtClean="0"/>
              <a:t>‹#›</a:t>
            </a:fld>
            <a:endParaRPr lang="en-US"/>
          </a:p>
        </p:txBody>
      </p:sp>
    </p:spTree>
    <p:extLst>
      <p:ext uri="{BB962C8B-B14F-4D97-AF65-F5344CB8AC3E}">
        <p14:creationId xmlns:p14="http://schemas.microsoft.com/office/powerpoint/2010/main" val="3397890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mailto:Kinchla@umass.ed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4.jp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5.jpe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hyperlink" Target="https://www.fda.gov/regulatory-information/search-fda-guidance-documents/guidance-industry-determination-status-qualified-facil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fda.gov/food/registration-food-facilities-and-other-submissions/qualified-facility-attestation"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www.centurylabel.com/news/2016/9/8/cmc-groups-century-label-division-achieves-gmp-certification" TargetMode="External"/><Relationship Id="rId4" Type="http://schemas.openxmlformats.org/officeDocument/2006/relationships/image" Target="../media/image37.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9.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41.sv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3.sv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44.tiff"/><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44.tiff"/><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tiff"/><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28.xml.rels><?xml version="1.0" encoding="UTF-8" standalone="yes"?>
<Relationships xmlns="http://schemas.openxmlformats.org/package/2006/relationships"><Relationship Id="rId3" Type="http://schemas.openxmlformats.org/officeDocument/2006/relationships/hyperlink" Target="https://ag.umass.edu/food-science/resources" TargetMode="External"/><Relationship Id="rId2" Type="http://schemas.openxmlformats.org/officeDocument/2006/relationships/hyperlink" Target="https://www.buylocalfood.org/successful-value-added-food-product-development-managing-food-quality-and-safety/" TargetMode="External"/><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herecomesthesunblog.net/2014/05/strawberry-freezer-jam.html" TargetMode="External"/><Relationship Id="rId3" Type="http://schemas.openxmlformats.org/officeDocument/2006/relationships/hyperlink" Target="https://www.flickr.com/photos/chiotsrun/4904262956/" TargetMode="External"/><Relationship Id="rId7"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www.tobethode.com/perfect-pies-holiday-table/" TargetMode="External"/><Relationship Id="rId10" Type="http://schemas.openxmlformats.org/officeDocument/2006/relationships/hyperlink" Target="https://showmeoz.wordpress.com/2012/05/08/at-home-in-the-kitchen-herbal-vinegars-and-oils/" TargetMode="External"/><Relationship Id="rId4" Type="http://schemas.openxmlformats.org/officeDocument/2006/relationships/image" Target="../media/image6.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www.fda.gov/food/fda-food-code/state-retail-and-food-service-codes-and-regulations-stat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odista.com/blog/2016/05/04/frozen-food-recall-please-check-your-freezer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healingcuisinebyelise.blogspot.com/2012/07/how-to-blackberry-raspberry-jam.html" TargetMode="External"/><Relationship Id="rId1" Type="http://schemas.openxmlformats.org/officeDocument/2006/relationships/slideLayout" Target="../slideLayouts/slideLayout2.xml"/><Relationship Id="rId5" Type="http://schemas.openxmlformats.org/officeDocument/2006/relationships/hyperlink" Target="http://lifescoops.blogspot.com/2012/05/blueberry-jam-jelly.html"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thegardenofeating.org/2011/09/heirloom-tomato-salsa.html"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gardenofeatingblog.blogspot.com/2011/09/heirloom-tomato-salsa.html" TargetMode="External"/><Relationship Id="rId5" Type="http://schemas.openxmlformats.org/officeDocument/2006/relationships/image" Target="../media/image12.jpg"/><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D673-7D51-43B6-8BAC-95204EFB25B0}"/>
              </a:ext>
            </a:extLst>
          </p:cNvPr>
          <p:cNvSpPr>
            <a:spLocks noGrp="1"/>
          </p:cNvSpPr>
          <p:nvPr>
            <p:ph type="title"/>
          </p:nvPr>
        </p:nvSpPr>
        <p:spPr>
          <a:xfrm>
            <a:off x="838200" y="365125"/>
            <a:ext cx="4790440" cy="4054475"/>
          </a:xfrm>
        </p:spPr>
        <p:txBody>
          <a:bodyPr>
            <a:normAutofit/>
          </a:bodyPr>
          <a:lstStyle/>
          <a:p>
            <a:r>
              <a:rPr lang="en-US" sz="3600" b="1" dirty="0"/>
              <a:t>From Field to Shelf:  Increasing Profits Through Season Extension and Diversification by Adding Value to Your Farm Products – Which Food Safety Principles Apply?</a:t>
            </a:r>
          </a:p>
        </p:txBody>
      </p:sp>
      <p:pic>
        <p:nvPicPr>
          <p:cNvPr id="3" name="Picture 2" descr="A close up of a sign&#10;&#10;Description automatically generated">
            <a:extLst>
              <a:ext uri="{FF2B5EF4-FFF2-40B4-BE49-F238E27FC236}">
                <a16:creationId xmlns:a16="http://schemas.microsoft.com/office/drawing/2014/main" id="{EAFB6362-742D-48CB-A6EF-1AC1D036723F}"/>
              </a:ext>
            </a:extLst>
          </p:cNvPr>
          <p:cNvPicPr>
            <a:picLocks noChangeAspect="1"/>
          </p:cNvPicPr>
          <p:nvPr/>
        </p:nvPicPr>
        <p:blipFill>
          <a:blip r:embed="rId3"/>
          <a:stretch>
            <a:fillRect/>
          </a:stretch>
        </p:blipFill>
        <p:spPr>
          <a:xfrm>
            <a:off x="7932710" y="5591330"/>
            <a:ext cx="3746672" cy="1049068"/>
          </a:xfrm>
          <a:prstGeom prst="rect">
            <a:avLst/>
          </a:prstGeom>
          <a:solidFill>
            <a:schemeClr val="tx1"/>
          </a:solidFill>
        </p:spPr>
      </p:pic>
      <p:sp>
        <p:nvSpPr>
          <p:cNvPr id="19" name="Title 1">
            <a:extLst>
              <a:ext uri="{FF2B5EF4-FFF2-40B4-BE49-F238E27FC236}">
                <a16:creationId xmlns:a16="http://schemas.microsoft.com/office/drawing/2014/main" id="{EC76CA23-69E1-4E61-9678-915B973A306C}"/>
              </a:ext>
            </a:extLst>
          </p:cNvPr>
          <p:cNvSpPr txBox="1">
            <a:spLocks/>
          </p:cNvSpPr>
          <p:nvPr/>
        </p:nvSpPr>
        <p:spPr>
          <a:xfrm>
            <a:off x="892713" y="4419600"/>
            <a:ext cx="4790440" cy="19363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Amanda J. Kinchla</a:t>
            </a:r>
            <a:br>
              <a:rPr lang="en-US" sz="2400" dirty="0"/>
            </a:br>
            <a:r>
              <a:rPr lang="en-US" sz="2400" dirty="0"/>
              <a:t>Associate Extension Professor</a:t>
            </a:r>
            <a:br>
              <a:rPr lang="en-US" sz="2400" dirty="0"/>
            </a:br>
            <a:r>
              <a:rPr lang="en-US" sz="2400" dirty="0"/>
              <a:t>Food Science Department</a:t>
            </a:r>
            <a:br>
              <a:rPr lang="en-US" sz="2400" dirty="0"/>
            </a:br>
            <a:r>
              <a:rPr lang="en-US" sz="2400" dirty="0"/>
              <a:t>UMASS, Amherst</a:t>
            </a:r>
          </a:p>
          <a:p>
            <a:r>
              <a:rPr lang="en-US" sz="1600" dirty="0">
                <a:hlinkClick r:id="rId4">
                  <a:extLst>
                    <a:ext uri="{A12FA001-AC4F-418D-AE19-62706E023703}">
                      <ahyp:hlinkClr xmlns:ahyp="http://schemas.microsoft.com/office/drawing/2018/hyperlinkcolor" val="tx"/>
                    </a:ext>
                  </a:extLst>
                </a:hlinkClick>
              </a:rPr>
              <a:t>Kinchla@umass.edu</a:t>
            </a:r>
            <a:r>
              <a:rPr lang="en-US" sz="1600" dirty="0"/>
              <a:t> </a:t>
            </a:r>
          </a:p>
        </p:txBody>
      </p:sp>
      <p:pic>
        <p:nvPicPr>
          <p:cNvPr id="2050" name="Picture 2" descr="Juicing.Systems">
            <a:extLst>
              <a:ext uri="{FF2B5EF4-FFF2-40B4-BE49-F238E27FC236}">
                <a16:creationId xmlns:a16="http://schemas.microsoft.com/office/drawing/2014/main" id="{E268A5CA-959E-4C41-BACA-6288BAC46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752" y="677861"/>
            <a:ext cx="5405967" cy="40544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F49FE7E6-1F76-4BD7-BA15-9C9407967BCA}"/>
              </a:ext>
            </a:extLst>
          </p:cNvPr>
          <p:cNvSpPr/>
          <p:nvPr/>
        </p:nvSpPr>
        <p:spPr>
          <a:xfrm>
            <a:off x="6245676" y="4732336"/>
            <a:ext cx="5405967" cy="253916"/>
          </a:xfrm>
          <a:prstGeom prst="rect">
            <a:avLst/>
          </a:prstGeom>
        </p:spPr>
        <p:txBody>
          <a:bodyPr wrap="square">
            <a:spAutoFit/>
          </a:bodyPr>
          <a:lstStyle/>
          <a:p>
            <a:r>
              <a:rPr lang="en-US" sz="1050" dirty="0"/>
              <a:t>https://www.ciderculture.com/juicing-systems-cider-pressing-equipment-history/</a:t>
            </a:r>
          </a:p>
        </p:txBody>
      </p:sp>
    </p:spTree>
    <p:extLst>
      <p:ext uri="{BB962C8B-B14F-4D97-AF65-F5344CB8AC3E}">
        <p14:creationId xmlns:p14="http://schemas.microsoft.com/office/powerpoint/2010/main" val="28698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tar: 5 Points 25">
            <a:extLst>
              <a:ext uri="{FF2B5EF4-FFF2-40B4-BE49-F238E27FC236}">
                <a16:creationId xmlns:a16="http://schemas.microsoft.com/office/drawing/2014/main" id="{92382395-CF48-493B-8901-3EE6C7BC72FB}"/>
              </a:ext>
            </a:extLst>
          </p:cNvPr>
          <p:cNvSpPr/>
          <p:nvPr/>
        </p:nvSpPr>
        <p:spPr>
          <a:xfrm>
            <a:off x="1185555" y="4224117"/>
            <a:ext cx="2972822" cy="2619409"/>
          </a:xfrm>
          <a:prstGeom prst="star5">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phic 4">
            <a:extLst>
              <a:ext uri="{FF2B5EF4-FFF2-40B4-BE49-F238E27FC236}">
                <a16:creationId xmlns:a16="http://schemas.microsoft.com/office/drawing/2014/main" id="{8D8C315B-5F89-FA47-8968-3D384C46B3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0907" y="-260025"/>
            <a:ext cx="6850185" cy="6850185"/>
          </a:xfrm>
          <a:prstGeom prst="rect">
            <a:avLst/>
          </a:prstGeom>
        </p:spPr>
      </p:pic>
      <p:pic>
        <p:nvPicPr>
          <p:cNvPr id="9" name="Graphic 8">
            <a:extLst>
              <a:ext uri="{FF2B5EF4-FFF2-40B4-BE49-F238E27FC236}">
                <a16:creationId xmlns:a16="http://schemas.microsoft.com/office/drawing/2014/main" id="{2BE00D76-5EA4-D84E-8DA1-3F9E4B653F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60556" y="1883154"/>
            <a:ext cx="1941412" cy="1857618"/>
          </a:xfrm>
          <a:prstGeom prst="rect">
            <a:avLst/>
          </a:prstGeom>
        </p:spPr>
      </p:pic>
      <p:pic>
        <p:nvPicPr>
          <p:cNvPr id="10" name="Graphic 9">
            <a:extLst>
              <a:ext uri="{FF2B5EF4-FFF2-40B4-BE49-F238E27FC236}">
                <a16:creationId xmlns:a16="http://schemas.microsoft.com/office/drawing/2014/main" id="{42395061-7DFE-5446-9D7B-6DD131AD08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233" y="1336567"/>
            <a:ext cx="1935855" cy="1907577"/>
          </a:xfrm>
          <a:prstGeom prst="rect">
            <a:avLst/>
          </a:prstGeom>
        </p:spPr>
      </p:pic>
      <p:pic>
        <p:nvPicPr>
          <p:cNvPr id="12" name="Graphic 11">
            <a:extLst>
              <a:ext uri="{FF2B5EF4-FFF2-40B4-BE49-F238E27FC236}">
                <a16:creationId xmlns:a16="http://schemas.microsoft.com/office/drawing/2014/main" id="{245666F9-C8FE-2946-A36D-E11A22FF68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33396" y="1099007"/>
            <a:ext cx="1559621" cy="1559621"/>
          </a:xfrm>
          <a:prstGeom prst="rect">
            <a:avLst/>
          </a:prstGeom>
        </p:spPr>
      </p:pic>
      <p:pic>
        <p:nvPicPr>
          <p:cNvPr id="13" name="Graphic 12">
            <a:extLst>
              <a:ext uri="{FF2B5EF4-FFF2-40B4-BE49-F238E27FC236}">
                <a16:creationId xmlns:a16="http://schemas.microsoft.com/office/drawing/2014/main" id="{8CBFF26F-FD85-424E-930A-BCAC217BBF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43359" y="0"/>
            <a:ext cx="1739046" cy="1712759"/>
          </a:xfrm>
          <a:prstGeom prst="rect">
            <a:avLst/>
          </a:prstGeom>
        </p:spPr>
      </p:pic>
      <p:sp>
        <p:nvSpPr>
          <p:cNvPr id="16" name="TextBox 15">
            <a:extLst>
              <a:ext uri="{FF2B5EF4-FFF2-40B4-BE49-F238E27FC236}">
                <a16:creationId xmlns:a16="http://schemas.microsoft.com/office/drawing/2014/main" id="{7834CB70-133A-3344-AD09-0B9AADD147F5}"/>
              </a:ext>
            </a:extLst>
          </p:cNvPr>
          <p:cNvSpPr txBox="1"/>
          <p:nvPr/>
        </p:nvSpPr>
        <p:spPr>
          <a:xfrm>
            <a:off x="3948600" y="5050605"/>
            <a:ext cx="1138594" cy="1631216"/>
          </a:xfrm>
          <a:prstGeom prst="rect">
            <a:avLst/>
          </a:prstGeom>
          <a:noFill/>
        </p:spPr>
        <p:txBody>
          <a:bodyPr wrap="square" rtlCol="0">
            <a:spAutoFit/>
          </a:bodyPr>
          <a:lstStyle/>
          <a:p>
            <a:pPr algn="ctr"/>
            <a:r>
              <a:rPr lang="en-US" sz="2000" dirty="0"/>
              <a:t>Produce Safety Standard Rule 21 CFR 112</a:t>
            </a:r>
          </a:p>
        </p:txBody>
      </p:sp>
      <p:sp>
        <p:nvSpPr>
          <p:cNvPr id="17" name="TextBox 16">
            <a:extLst>
              <a:ext uri="{FF2B5EF4-FFF2-40B4-BE49-F238E27FC236}">
                <a16:creationId xmlns:a16="http://schemas.microsoft.com/office/drawing/2014/main" id="{F4A89A21-1A43-5E43-82BE-BFBF95F33BF5}"/>
              </a:ext>
            </a:extLst>
          </p:cNvPr>
          <p:cNvSpPr txBox="1"/>
          <p:nvPr/>
        </p:nvSpPr>
        <p:spPr>
          <a:xfrm>
            <a:off x="1668333" y="5050605"/>
            <a:ext cx="2060906" cy="1323439"/>
          </a:xfrm>
          <a:prstGeom prst="rect">
            <a:avLst/>
          </a:prstGeom>
          <a:noFill/>
        </p:spPr>
        <p:txBody>
          <a:bodyPr wrap="square" rtlCol="0">
            <a:spAutoFit/>
          </a:bodyPr>
          <a:lstStyle/>
          <a:p>
            <a:pPr algn="ctr"/>
            <a:r>
              <a:rPr lang="en-US" sz="2000" dirty="0"/>
              <a:t>Preventative Controls Human Food Rule and GMP 21 CFR 117</a:t>
            </a:r>
          </a:p>
        </p:txBody>
      </p:sp>
      <p:sp>
        <p:nvSpPr>
          <p:cNvPr id="18" name="TextBox 17">
            <a:extLst>
              <a:ext uri="{FF2B5EF4-FFF2-40B4-BE49-F238E27FC236}">
                <a16:creationId xmlns:a16="http://schemas.microsoft.com/office/drawing/2014/main" id="{487F0BBC-D582-724D-9ABD-789E7A877DF2}"/>
              </a:ext>
            </a:extLst>
          </p:cNvPr>
          <p:cNvSpPr txBox="1"/>
          <p:nvPr/>
        </p:nvSpPr>
        <p:spPr>
          <a:xfrm>
            <a:off x="5157701" y="5050605"/>
            <a:ext cx="1525311" cy="1323439"/>
          </a:xfrm>
          <a:prstGeom prst="rect">
            <a:avLst/>
          </a:prstGeom>
          <a:noFill/>
        </p:spPr>
        <p:txBody>
          <a:bodyPr wrap="square" rtlCol="0">
            <a:spAutoFit/>
          </a:bodyPr>
          <a:lstStyle/>
          <a:p>
            <a:pPr algn="ctr"/>
            <a:r>
              <a:rPr lang="en-US" sz="2000" dirty="0"/>
              <a:t>Preventative Controls Animal Food 21 CFR 507</a:t>
            </a:r>
          </a:p>
        </p:txBody>
      </p:sp>
      <p:sp>
        <p:nvSpPr>
          <p:cNvPr id="19" name="TextBox 18">
            <a:extLst>
              <a:ext uri="{FF2B5EF4-FFF2-40B4-BE49-F238E27FC236}">
                <a16:creationId xmlns:a16="http://schemas.microsoft.com/office/drawing/2014/main" id="{531346E2-E05A-CC46-87F0-A30109673A3C}"/>
              </a:ext>
            </a:extLst>
          </p:cNvPr>
          <p:cNvSpPr txBox="1"/>
          <p:nvPr/>
        </p:nvSpPr>
        <p:spPr>
          <a:xfrm>
            <a:off x="6769832" y="5050605"/>
            <a:ext cx="1898495" cy="1323439"/>
          </a:xfrm>
          <a:prstGeom prst="rect">
            <a:avLst/>
          </a:prstGeom>
          <a:noFill/>
        </p:spPr>
        <p:txBody>
          <a:bodyPr wrap="square" rtlCol="0">
            <a:spAutoFit/>
          </a:bodyPr>
          <a:lstStyle/>
          <a:p>
            <a:pPr algn="ctr"/>
            <a:r>
              <a:rPr lang="en-US" sz="2000" dirty="0"/>
              <a:t>Foreign Supplier Verification Program Rule 21 CFR Subpart L</a:t>
            </a:r>
          </a:p>
        </p:txBody>
      </p:sp>
      <p:sp>
        <p:nvSpPr>
          <p:cNvPr id="20" name="TextBox 19">
            <a:extLst>
              <a:ext uri="{FF2B5EF4-FFF2-40B4-BE49-F238E27FC236}">
                <a16:creationId xmlns:a16="http://schemas.microsoft.com/office/drawing/2014/main" id="{B9D8F50A-2C25-8F45-A561-C6B574F25EBA}"/>
              </a:ext>
            </a:extLst>
          </p:cNvPr>
          <p:cNvSpPr txBox="1"/>
          <p:nvPr/>
        </p:nvSpPr>
        <p:spPr>
          <a:xfrm>
            <a:off x="-114642" y="5050605"/>
            <a:ext cx="1786907" cy="1631216"/>
          </a:xfrm>
          <a:prstGeom prst="rect">
            <a:avLst/>
          </a:prstGeom>
          <a:noFill/>
        </p:spPr>
        <p:txBody>
          <a:bodyPr wrap="square" rtlCol="0">
            <a:spAutoFit/>
          </a:bodyPr>
          <a:lstStyle/>
          <a:p>
            <a:pPr algn="ctr"/>
            <a:r>
              <a:rPr lang="en-US" sz="2000" dirty="0"/>
              <a:t>Accredited </a:t>
            </a:r>
          </a:p>
          <a:p>
            <a:pPr algn="ctr"/>
            <a:r>
              <a:rPr lang="en-US" sz="2000" dirty="0"/>
              <a:t>3</a:t>
            </a:r>
            <a:r>
              <a:rPr lang="en-US" sz="2000" baseline="30000" dirty="0"/>
              <a:t>rd</a:t>
            </a:r>
            <a:r>
              <a:rPr lang="en-US" sz="2000" dirty="0"/>
              <a:t> Party Certification Rule 21 CFR Subpart M</a:t>
            </a:r>
          </a:p>
        </p:txBody>
      </p:sp>
      <p:sp>
        <p:nvSpPr>
          <p:cNvPr id="21" name="TextBox 20">
            <a:extLst>
              <a:ext uri="{FF2B5EF4-FFF2-40B4-BE49-F238E27FC236}">
                <a16:creationId xmlns:a16="http://schemas.microsoft.com/office/drawing/2014/main" id="{8DF76FB1-793E-2F44-ABFE-3A63BEA93175}"/>
              </a:ext>
            </a:extLst>
          </p:cNvPr>
          <p:cNvSpPr txBox="1"/>
          <p:nvPr/>
        </p:nvSpPr>
        <p:spPr>
          <a:xfrm>
            <a:off x="10195305" y="5050605"/>
            <a:ext cx="1813623" cy="1631216"/>
          </a:xfrm>
          <a:prstGeom prst="rect">
            <a:avLst/>
          </a:prstGeom>
          <a:noFill/>
        </p:spPr>
        <p:txBody>
          <a:bodyPr wrap="square" rtlCol="0">
            <a:spAutoFit/>
          </a:bodyPr>
          <a:lstStyle/>
          <a:p>
            <a:pPr algn="ctr"/>
            <a:r>
              <a:rPr lang="en-US" sz="2000" dirty="0"/>
              <a:t>Sanitary Transport Human &amp; Animal Food 21 CFR Subpart O</a:t>
            </a:r>
          </a:p>
        </p:txBody>
      </p:sp>
      <p:sp>
        <p:nvSpPr>
          <p:cNvPr id="22" name="TextBox 21">
            <a:extLst>
              <a:ext uri="{FF2B5EF4-FFF2-40B4-BE49-F238E27FC236}">
                <a16:creationId xmlns:a16="http://schemas.microsoft.com/office/drawing/2014/main" id="{61ED03FF-1515-1346-BA5E-64F79685CD4F}"/>
              </a:ext>
            </a:extLst>
          </p:cNvPr>
          <p:cNvSpPr txBox="1"/>
          <p:nvPr/>
        </p:nvSpPr>
        <p:spPr>
          <a:xfrm>
            <a:off x="8663430" y="5050605"/>
            <a:ext cx="1598956" cy="1631216"/>
          </a:xfrm>
          <a:prstGeom prst="rect">
            <a:avLst/>
          </a:prstGeom>
          <a:noFill/>
        </p:spPr>
        <p:txBody>
          <a:bodyPr wrap="square" rtlCol="0">
            <a:spAutoFit/>
          </a:bodyPr>
          <a:lstStyle/>
          <a:p>
            <a:pPr algn="ctr"/>
            <a:r>
              <a:rPr lang="en-US" sz="2000" dirty="0"/>
              <a:t>Intentional Adulteration (Food Defense) 21 CFR 121.1</a:t>
            </a:r>
          </a:p>
        </p:txBody>
      </p:sp>
      <p:cxnSp>
        <p:nvCxnSpPr>
          <p:cNvPr id="24" name="Straight Connector 23">
            <a:extLst>
              <a:ext uri="{FF2B5EF4-FFF2-40B4-BE49-F238E27FC236}">
                <a16:creationId xmlns:a16="http://schemas.microsoft.com/office/drawing/2014/main" id="{45EA0CDA-4A92-4149-B332-B5424633ED71}"/>
              </a:ext>
            </a:extLst>
          </p:cNvPr>
          <p:cNvCxnSpPr>
            <a:cxnSpLocks/>
          </p:cNvCxnSpPr>
          <p:nvPr/>
        </p:nvCxnSpPr>
        <p:spPr>
          <a:xfrm>
            <a:off x="1617134" y="5050605"/>
            <a:ext cx="0" cy="1539740"/>
          </a:xfrm>
          <a:prstGeom prst="line">
            <a:avLst/>
          </a:prstGeom>
          <a:ln w="25400">
            <a:solidFill>
              <a:schemeClr val="tx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855BE4-5574-2143-BC81-985EC9ADA878}"/>
              </a:ext>
            </a:extLst>
          </p:cNvPr>
          <p:cNvCxnSpPr>
            <a:cxnSpLocks/>
          </p:cNvCxnSpPr>
          <p:nvPr/>
        </p:nvCxnSpPr>
        <p:spPr>
          <a:xfrm>
            <a:off x="3897401" y="5050605"/>
            <a:ext cx="0" cy="1539740"/>
          </a:xfrm>
          <a:prstGeom prst="line">
            <a:avLst/>
          </a:prstGeom>
          <a:ln w="25400">
            <a:solidFill>
              <a:schemeClr val="tx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F36B2C-8CEC-CD44-898B-7F1455CFB775}"/>
              </a:ext>
            </a:extLst>
          </p:cNvPr>
          <p:cNvCxnSpPr>
            <a:cxnSpLocks/>
          </p:cNvCxnSpPr>
          <p:nvPr/>
        </p:nvCxnSpPr>
        <p:spPr>
          <a:xfrm>
            <a:off x="5180925" y="5050605"/>
            <a:ext cx="0" cy="1539740"/>
          </a:xfrm>
          <a:prstGeom prst="line">
            <a:avLst/>
          </a:prstGeom>
          <a:ln w="25400">
            <a:solidFill>
              <a:schemeClr val="tx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2FA4C5-62CC-FE4A-9FC1-923611AE0B43}"/>
              </a:ext>
            </a:extLst>
          </p:cNvPr>
          <p:cNvCxnSpPr>
            <a:cxnSpLocks/>
          </p:cNvCxnSpPr>
          <p:nvPr/>
        </p:nvCxnSpPr>
        <p:spPr>
          <a:xfrm>
            <a:off x="6776743" y="5050605"/>
            <a:ext cx="0" cy="1539740"/>
          </a:xfrm>
          <a:prstGeom prst="line">
            <a:avLst/>
          </a:prstGeom>
          <a:ln w="25400">
            <a:solidFill>
              <a:schemeClr val="tx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D8E73C-D9AC-8843-9538-084980230AEA}"/>
              </a:ext>
            </a:extLst>
          </p:cNvPr>
          <p:cNvCxnSpPr>
            <a:cxnSpLocks/>
          </p:cNvCxnSpPr>
          <p:nvPr/>
        </p:nvCxnSpPr>
        <p:spPr>
          <a:xfrm>
            <a:off x="8601598" y="5050605"/>
            <a:ext cx="0" cy="1539740"/>
          </a:xfrm>
          <a:prstGeom prst="line">
            <a:avLst/>
          </a:prstGeom>
          <a:ln w="25400">
            <a:solidFill>
              <a:schemeClr val="tx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BB4FA8-4FC9-7E4A-8831-2602AABDBCC6}"/>
              </a:ext>
            </a:extLst>
          </p:cNvPr>
          <p:cNvCxnSpPr>
            <a:cxnSpLocks/>
          </p:cNvCxnSpPr>
          <p:nvPr/>
        </p:nvCxnSpPr>
        <p:spPr>
          <a:xfrm>
            <a:off x="10195305" y="5050605"/>
            <a:ext cx="0" cy="1539740"/>
          </a:xfrm>
          <a:prstGeom prst="line">
            <a:avLst/>
          </a:prstGeom>
          <a:ln w="25400">
            <a:solidFill>
              <a:schemeClr val="tx1">
                <a:lumMod val="9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DC9F07E1-FC5D-F445-B375-7644B8A3BE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744" y="103251"/>
            <a:ext cx="1073084" cy="1057409"/>
          </a:xfrm>
          <a:prstGeom prst="rect">
            <a:avLst/>
          </a:prstGeom>
        </p:spPr>
      </p:pic>
      <p:pic>
        <p:nvPicPr>
          <p:cNvPr id="34" name="Graphic 33">
            <a:extLst>
              <a:ext uri="{FF2B5EF4-FFF2-40B4-BE49-F238E27FC236}">
                <a16:creationId xmlns:a16="http://schemas.microsoft.com/office/drawing/2014/main" id="{22135931-C5B0-864A-BA51-659FC676B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62253" y="285290"/>
            <a:ext cx="1044246" cy="1028992"/>
          </a:xfrm>
          <a:prstGeom prst="rect">
            <a:avLst/>
          </a:prstGeom>
        </p:spPr>
      </p:pic>
      <p:sp>
        <p:nvSpPr>
          <p:cNvPr id="35" name="TextBox 34">
            <a:extLst>
              <a:ext uri="{FF2B5EF4-FFF2-40B4-BE49-F238E27FC236}">
                <a16:creationId xmlns:a16="http://schemas.microsoft.com/office/drawing/2014/main" id="{9E28AED2-C24A-CC40-81A3-9F6D0A6DF70F}"/>
              </a:ext>
            </a:extLst>
          </p:cNvPr>
          <p:cNvSpPr txBox="1"/>
          <p:nvPr/>
        </p:nvSpPr>
        <p:spPr>
          <a:xfrm>
            <a:off x="4399950" y="1393245"/>
            <a:ext cx="3392091" cy="1200329"/>
          </a:xfrm>
          <a:prstGeom prst="rect">
            <a:avLst/>
          </a:prstGeom>
          <a:noFill/>
        </p:spPr>
        <p:txBody>
          <a:bodyPr wrap="square" rtlCol="0">
            <a:spAutoFit/>
          </a:bodyPr>
          <a:lstStyle/>
          <a:p>
            <a:pPr algn="ctr"/>
            <a:r>
              <a:rPr lang="en-US" sz="7200" b="1" dirty="0">
                <a:solidFill>
                  <a:srgbClr val="004C81"/>
                </a:solidFill>
              </a:rPr>
              <a:t>FSMA</a:t>
            </a:r>
          </a:p>
        </p:txBody>
      </p:sp>
      <p:pic>
        <p:nvPicPr>
          <p:cNvPr id="37" name="Graphic 36">
            <a:extLst>
              <a:ext uri="{FF2B5EF4-FFF2-40B4-BE49-F238E27FC236}">
                <a16:creationId xmlns:a16="http://schemas.microsoft.com/office/drawing/2014/main" id="{78D1C6AF-FDBE-B14F-A9AE-63F129C5B6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5620" y="3143028"/>
            <a:ext cx="1087748" cy="1087748"/>
          </a:xfrm>
          <a:prstGeom prst="rect">
            <a:avLst/>
          </a:prstGeom>
        </p:spPr>
      </p:pic>
      <p:pic>
        <p:nvPicPr>
          <p:cNvPr id="38" name="Graphic 37">
            <a:extLst>
              <a:ext uri="{FF2B5EF4-FFF2-40B4-BE49-F238E27FC236}">
                <a16:creationId xmlns:a16="http://schemas.microsoft.com/office/drawing/2014/main" id="{1F584A64-99FB-354D-A0F6-CB80FF87E3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77495" y="-31860"/>
            <a:ext cx="1064203" cy="1064203"/>
          </a:xfrm>
          <a:prstGeom prst="rect">
            <a:avLst/>
          </a:prstGeom>
        </p:spPr>
      </p:pic>
      <p:sp>
        <p:nvSpPr>
          <p:cNvPr id="3" name="Slide Number Placeholder 2">
            <a:extLst>
              <a:ext uri="{FF2B5EF4-FFF2-40B4-BE49-F238E27FC236}">
                <a16:creationId xmlns:a16="http://schemas.microsoft.com/office/drawing/2014/main" id="{A11FA5AC-C967-BB43-A243-3A36692EDDA8}"/>
              </a:ext>
            </a:extLst>
          </p:cNvPr>
          <p:cNvSpPr>
            <a:spLocks noGrp="1"/>
          </p:cNvSpPr>
          <p:nvPr>
            <p:ph type="sldNum" sz="quarter" idx="12"/>
          </p:nvPr>
        </p:nvSpPr>
        <p:spPr>
          <a:xfrm>
            <a:off x="9331303" y="6572710"/>
            <a:ext cx="2743200" cy="365125"/>
          </a:xfrm>
        </p:spPr>
        <p:txBody>
          <a:bodyPr/>
          <a:lstStyle/>
          <a:p>
            <a:fld id="{4D095B9C-B6EF-1240-A192-B12E4C4F5D28}" type="slidenum">
              <a:rPr lang="en-US" smtClean="0">
                <a:solidFill>
                  <a:schemeClr val="bg1"/>
                </a:solidFill>
              </a:rPr>
              <a:t>10</a:t>
            </a:fld>
            <a:endParaRPr lang="en-US" dirty="0">
              <a:solidFill>
                <a:schemeClr val="bg1"/>
              </a:solidFill>
            </a:endParaRPr>
          </a:p>
        </p:txBody>
      </p:sp>
      <p:sp>
        <p:nvSpPr>
          <p:cNvPr id="2" name="TextBox 1">
            <a:extLst>
              <a:ext uri="{FF2B5EF4-FFF2-40B4-BE49-F238E27FC236}">
                <a16:creationId xmlns:a16="http://schemas.microsoft.com/office/drawing/2014/main" id="{C23EFDC5-C49F-423E-B8C2-14B08F93CCC5}"/>
              </a:ext>
            </a:extLst>
          </p:cNvPr>
          <p:cNvSpPr txBox="1"/>
          <p:nvPr/>
        </p:nvSpPr>
        <p:spPr>
          <a:xfrm>
            <a:off x="3072809" y="2449217"/>
            <a:ext cx="6018028" cy="461665"/>
          </a:xfrm>
          <a:prstGeom prst="rect">
            <a:avLst/>
          </a:prstGeom>
          <a:noFill/>
        </p:spPr>
        <p:txBody>
          <a:bodyPr wrap="square" rtlCol="0">
            <a:spAutoFit/>
          </a:bodyPr>
          <a:lstStyle/>
          <a:p>
            <a:pPr algn="ctr"/>
            <a:r>
              <a:rPr lang="en-US" sz="2400" dirty="0">
                <a:solidFill>
                  <a:schemeClr val="tx1">
                    <a:lumMod val="85000"/>
                  </a:schemeClr>
                </a:solidFill>
              </a:rPr>
              <a:t>Food Safety Modernization Act</a:t>
            </a:r>
          </a:p>
        </p:txBody>
      </p:sp>
    </p:spTree>
    <p:extLst>
      <p:ext uri="{BB962C8B-B14F-4D97-AF65-F5344CB8AC3E}">
        <p14:creationId xmlns:p14="http://schemas.microsoft.com/office/powerpoint/2010/main" val="2176327268"/>
      </p:ext>
    </p:extLst>
  </p:cSld>
  <p:clrMapOvr>
    <a:masterClrMapping/>
  </p:clrMapOvr>
  <mc:AlternateContent xmlns:mc="http://schemas.openxmlformats.org/markup-compatibility/2006" xmlns:p14="http://schemas.microsoft.com/office/powerpoint/2010/main">
    <mc:Choice Requires="p14">
      <p:transition spd="slow" p14:dur="2000" advTm="57701"/>
    </mc:Choice>
    <mc:Fallback xmlns="">
      <p:transition spd="slow" advTm="57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49EB1-6AE4-488C-9DBC-C3A3009A9CEF}"/>
              </a:ext>
            </a:extLst>
          </p:cNvPr>
          <p:cNvSpPr/>
          <p:nvPr/>
        </p:nvSpPr>
        <p:spPr>
          <a:xfrm>
            <a:off x="106680" y="52096"/>
            <a:ext cx="11978640" cy="6675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A204FE2-1030-504A-AA5F-B19635A40B10}"/>
              </a:ext>
            </a:extLst>
          </p:cNvPr>
          <p:cNvSpPr>
            <a:spLocks noGrp="1"/>
          </p:cNvSpPr>
          <p:nvPr>
            <p:ph type="sldNum" sz="quarter" idx="12"/>
          </p:nvPr>
        </p:nvSpPr>
        <p:spPr>
          <a:xfrm>
            <a:off x="9407157" y="6615254"/>
            <a:ext cx="2743200" cy="365125"/>
          </a:xfrm>
        </p:spPr>
        <p:txBody>
          <a:bodyPr/>
          <a:lstStyle/>
          <a:p>
            <a:fld id="{4D095B9C-B6EF-1240-A192-B12E4C4F5D28}" type="slidenum">
              <a:rPr lang="en-US" smtClean="0"/>
              <a:t>11</a:t>
            </a:fld>
            <a:endParaRPr lang="en-US" dirty="0"/>
          </a:p>
        </p:txBody>
      </p:sp>
      <p:sp>
        <p:nvSpPr>
          <p:cNvPr id="7" name="TextBox 6">
            <a:extLst>
              <a:ext uri="{FF2B5EF4-FFF2-40B4-BE49-F238E27FC236}">
                <a16:creationId xmlns:a16="http://schemas.microsoft.com/office/drawing/2014/main" id="{CF011560-DF5E-DE40-9E4C-A71B657E8E04}"/>
              </a:ext>
            </a:extLst>
          </p:cNvPr>
          <p:cNvSpPr txBox="1"/>
          <p:nvPr/>
        </p:nvSpPr>
        <p:spPr>
          <a:xfrm>
            <a:off x="129769" y="4672110"/>
            <a:ext cx="1863103" cy="2308324"/>
          </a:xfrm>
          <a:prstGeom prst="rect">
            <a:avLst/>
          </a:prstGeom>
          <a:noFill/>
        </p:spPr>
        <p:txBody>
          <a:bodyPr wrap="square" rtlCol="0" anchor="t">
            <a:spAutoFit/>
          </a:bodyPr>
          <a:lstStyle/>
          <a:p>
            <a:pPr algn="ctr"/>
            <a:r>
              <a:rPr lang="en-US" sz="2400" b="1" dirty="0">
                <a:solidFill>
                  <a:schemeClr val="accent1">
                    <a:lumMod val="50000"/>
                  </a:schemeClr>
                </a:solidFill>
              </a:rPr>
              <a:t>Meat &amp; poultry</a:t>
            </a:r>
          </a:p>
          <a:p>
            <a:pPr algn="ctr"/>
            <a:endParaRPr lang="en-US" sz="2400" b="1" dirty="0">
              <a:solidFill>
                <a:schemeClr val="accent1">
                  <a:lumMod val="50000"/>
                </a:schemeClr>
              </a:solidFill>
            </a:endParaRPr>
          </a:p>
          <a:p>
            <a:pPr algn="ctr"/>
            <a:r>
              <a:rPr lang="en-US" sz="2400" b="1">
                <a:solidFill>
                  <a:schemeClr val="accent1">
                    <a:lumMod val="50000"/>
                  </a:schemeClr>
                </a:solidFill>
                <a:cs typeface="Calibri"/>
              </a:rPr>
              <a:t>9 CFR 304</a:t>
            </a:r>
            <a:endParaRPr lang="en-US" sz="2400" b="1" dirty="0">
              <a:solidFill>
                <a:schemeClr val="accent1">
                  <a:lumMod val="50000"/>
                </a:schemeClr>
              </a:solidFill>
              <a:cs typeface="Calibri"/>
            </a:endParaRPr>
          </a:p>
          <a:p>
            <a:pPr algn="ctr"/>
            <a:endParaRPr lang="en-US" sz="2400" b="1" dirty="0">
              <a:solidFill>
                <a:schemeClr val="accent1">
                  <a:lumMod val="50000"/>
                </a:schemeClr>
              </a:solidFill>
            </a:endParaRPr>
          </a:p>
          <a:p>
            <a:pPr algn="ctr"/>
            <a:endParaRPr lang="en-US" sz="2400" b="1" dirty="0">
              <a:solidFill>
                <a:schemeClr val="accent1">
                  <a:lumMod val="50000"/>
                </a:schemeClr>
              </a:solidFill>
            </a:endParaRPr>
          </a:p>
        </p:txBody>
      </p:sp>
      <p:sp>
        <p:nvSpPr>
          <p:cNvPr id="8" name="TextBox 7">
            <a:extLst>
              <a:ext uri="{FF2B5EF4-FFF2-40B4-BE49-F238E27FC236}">
                <a16:creationId xmlns:a16="http://schemas.microsoft.com/office/drawing/2014/main" id="{B9059819-32DA-EB4F-8464-8C28A2679823}"/>
              </a:ext>
            </a:extLst>
          </p:cNvPr>
          <p:cNvSpPr txBox="1"/>
          <p:nvPr/>
        </p:nvSpPr>
        <p:spPr>
          <a:xfrm>
            <a:off x="2564284" y="4664567"/>
            <a:ext cx="1834349" cy="1569660"/>
          </a:xfrm>
          <a:prstGeom prst="rect">
            <a:avLst/>
          </a:prstGeom>
          <a:noFill/>
        </p:spPr>
        <p:txBody>
          <a:bodyPr wrap="square" rtlCol="0" anchor="t">
            <a:spAutoFit/>
          </a:bodyPr>
          <a:lstStyle/>
          <a:p>
            <a:pPr algn="ctr"/>
            <a:r>
              <a:rPr lang="en-US" sz="2400" b="1" dirty="0">
                <a:solidFill>
                  <a:schemeClr val="accent1">
                    <a:lumMod val="50000"/>
                  </a:schemeClr>
                </a:solidFill>
              </a:rPr>
              <a:t>Juice</a:t>
            </a:r>
          </a:p>
          <a:p>
            <a:pPr algn="ctr"/>
            <a:endParaRPr lang="en-US" sz="2400" b="1" dirty="0">
              <a:solidFill>
                <a:schemeClr val="accent1">
                  <a:lumMod val="50000"/>
                </a:schemeClr>
              </a:solidFill>
            </a:endParaRPr>
          </a:p>
          <a:p>
            <a:pPr algn="ctr"/>
            <a:r>
              <a:rPr lang="en-US" sz="2400" b="1" dirty="0">
                <a:solidFill>
                  <a:schemeClr val="accent1">
                    <a:lumMod val="50000"/>
                  </a:schemeClr>
                </a:solidFill>
              </a:rPr>
              <a:t>21CFR 101/102</a:t>
            </a:r>
            <a:endParaRPr lang="en-US" sz="2400" b="1" dirty="0">
              <a:solidFill>
                <a:schemeClr val="accent1">
                  <a:lumMod val="50000"/>
                </a:schemeClr>
              </a:solidFill>
              <a:cs typeface="Calibri"/>
            </a:endParaRPr>
          </a:p>
        </p:txBody>
      </p:sp>
      <p:sp>
        <p:nvSpPr>
          <p:cNvPr id="9" name="TextBox 8">
            <a:extLst>
              <a:ext uri="{FF2B5EF4-FFF2-40B4-BE49-F238E27FC236}">
                <a16:creationId xmlns:a16="http://schemas.microsoft.com/office/drawing/2014/main" id="{C7A0B6D0-0B84-984C-9167-C9FEED4B7B98}"/>
              </a:ext>
            </a:extLst>
          </p:cNvPr>
          <p:cNvSpPr txBox="1"/>
          <p:nvPr/>
        </p:nvSpPr>
        <p:spPr>
          <a:xfrm>
            <a:off x="4877200" y="4775803"/>
            <a:ext cx="1709530" cy="1200329"/>
          </a:xfrm>
          <a:prstGeom prst="rect">
            <a:avLst/>
          </a:prstGeom>
          <a:noFill/>
        </p:spPr>
        <p:txBody>
          <a:bodyPr wrap="square" rtlCol="0" anchor="t">
            <a:spAutoFit/>
          </a:bodyPr>
          <a:lstStyle/>
          <a:p>
            <a:pPr algn="ctr"/>
            <a:r>
              <a:rPr lang="en-US" sz="2400" b="1" dirty="0">
                <a:solidFill>
                  <a:schemeClr val="accent1">
                    <a:lumMod val="50000"/>
                  </a:schemeClr>
                </a:solidFill>
              </a:rPr>
              <a:t>Seafood</a:t>
            </a:r>
          </a:p>
          <a:p>
            <a:pPr algn="ctr"/>
            <a:endParaRPr lang="en-US" sz="2400" b="1" dirty="0">
              <a:solidFill>
                <a:schemeClr val="accent1">
                  <a:lumMod val="50000"/>
                </a:schemeClr>
              </a:solidFill>
            </a:endParaRPr>
          </a:p>
          <a:p>
            <a:pPr algn="ctr"/>
            <a:r>
              <a:rPr lang="en-US" sz="2400" b="1" dirty="0">
                <a:solidFill>
                  <a:schemeClr val="accent1">
                    <a:lumMod val="50000"/>
                  </a:schemeClr>
                </a:solidFill>
              </a:rPr>
              <a:t>21CFR 123</a:t>
            </a:r>
            <a:endParaRPr lang="en-US" sz="2400" b="1" dirty="0">
              <a:solidFill>
                <a:schemeClr val="accent1">
                  <a:lumMod val="50000"/>
                </a:schemeClr>
              </a:solidFill>
              <a:cs typeface="Calibri"/>
            </a:endParaRPr>
          </a:p>
        </p:txBody>
      </p:sp>
      <p:sp>
        <p:nvSpPr>
          <p:cNvPr id="10" name="TextBox 9">
            <a:extLst>
              <a:ext uri="{FF2B5EF4-FFF2-40B4-BE49-F238E27FC236}">
                <a16:creationId xmlns:a16="http://schemas.microsoft.com/office/drawing/2014/main" id="{B6872996-1EF2-8B40-B912-850A13791C7C}"/>
              </a:ext>
            </a:extLst>
          </p:cNvPr>
          <p:cNvSpPr txBox="1"/>
          <p:nvPr/>
        </p:nvSpPr>
        <p:spPr>
          <a:xfrm>
            <a:off x="7085765" y="4678945"/>
            <a:ext cx="1853303" cy="1754326"/>
          </a:xfrm>
          <a:prstGeom prst="rect">
            <a:avLst/>
          </a:prstGeom>
          <a:noFill/>
        </p:spPr>
        <p:txBody>
          <a:bodyPr wrap="square" rtlCol="0" anchor="t">
            <a:spAutoFit/>
          </a:bodyPr>
          <a:lstStyle/>
          <a:p>
            <a:pPr algn="ctr"/>
            <a:r>
              <a:rPr lang="en-US" sz="2400" b="1" dirty="0">
                <a:solidFill>
                  <a:schemeClr val="accent1">
                    <a:lumMod val="50000"/>
                  </a:schemeClr>
                </a:solidFill>
                <a:cs typeface="Calibri"/>
              </a:rPr>
              <a:t>  Low Acid</a:t>
            </a:r>
          </a:p>
          <a:p>
            <a:pPr algn="ctr"/>
            <a:endParaRPr lang="en-US" sz="2400" b="1" dirty="0">
              <a:solidFill>
                <a:schemeClr val="accent1">
                  <a:lumMod val="50000"/>
                </a:schemeClr>
              </a:solidFill>
            </a:endParaRPr>
          </a:p>
          <a:p>
            <a:pPr algn="ctr"/>
            <a:r>
              <a:rPr lang="en-US" sz="2000" b="1" dirty="0">
                <a:solidFill>
                  <a:schemeClr val="accent1">
                    <a:lumMod val="50000"/>
                  </a:schemeClr>
                </a:solidFill>
              </a:rPr>
              <a:t> 21CFR 113 </a:t>
            </a:r>
            <a:r>
              <a:rPr lang="en-US" sz="2000" b="1" u="sng" dirty="0">
                <a:solidFill>
                  <a:schemeClr val="accent1">
                    <a:lumMod val="50000"/>
                  </a:schemeClr>
                </a:solidFill>
              </a:rPr>
              <a:t>AND</a:t>
            </a:r>
            <a:r>
              <a:rPr lang="en-US" sz="2000" b="1" dirty="0">
                <a:solidFill>
                  <a:schemeClr val="accent1">
                    <a:lumMod val="50000"/>
                  </a:schemeClr>
                </a:solidFill>
              </a:rPr>
              <a:t> </a:t>
            </a:r>
            <a:r>
              <a:rPr lang="en-US" sz="2000" b="1" dirty="0">
                <a:solidFill>
                  <a:schemeClr val="accent1">
                    <a:lumMod val="50000"/>
                  </a:schemeClr>
                </a:solidFill>
                <a:ea typeface="+mn-lt"/>
                <a:cs typeface="+mn-lt"/>
              </a:rPr>
              <a:t>Preventive Controls</a:t>
            </a:r>
            <a:endParaRPr lang="en-US" sz="2000" b="1" dirty="0">
              <a:solidFill>
                <a:schemeClr val="accent1">
                  <a:lumMod val="50000"/>
                </a:schemeClr>
              </a:solidFill>
              <a:cs typeface="Calibri"/>
            </a:endParaRPr>
          </a:p>
        </p:txBody>
      </p:sp>
      <p:sp>
        <p:nvSpPr>
          <p:cNvPr id="11" name="TextBox 10">
            <a:extLst>
              <a:ext uri="{FF2B5EF4-FFF2-40B4-BE49-F238E27FC236}">
                <a16:creationId xmlns:a16="http://schemas.microsoft.com/office/drawing/2014/main" id="{A38CD65D-85ED-C54A-B521-7723E0C9E96D}"/>
              </a:ext>
            </a:extLst>
          </p:cNvPr>
          <p:cNvSpPr txBox="1"/>
          <p:nvPr/>
        </p:nvSpPr>
        <p:spPr>
          <a:xfrm>
            <a:off x="9136611" y="4557323"/>
            <a:ext cx="2869316" cy="2400657"/>
          </a:xfrm>
          <a:prstGeom prst="rect">
            <a:avLst/>
          </a:prstGeom>
          <a:noFill/>
        </p:spPr>
        <p:txBody>
          <a:bodyPr wrap="square" rtlCol="0" anchor="t">
            <a:spAutoFit/>
          </a:bodyPr>
          <a:lstStyle/>
          <a:p>
            <a:pPr algn="ctr"/>
            <a:r>
              <a:rPr lang="en-US" sz="2200" b="1" dirty="0">
                <a:solidFill>
                  <a:schemeClr val="accent1">
                    <a:lumMod val="50000"/>
                  </a:schemeClr>
                </a:solidFill>
              </a:rPr>
              <a:t>Preventative </a:t>
            </a:r>
          </a:p>
          <a:p>
            <a:pPr algn="ctr"/>
            <a:r>
              <a:rPr lang="en-US" sz="2200" b="1" dirty="0">
                <a:solidFill>
                  <a:schemeClr val="accent1">
                    <a:lumMod val="50000"/>
                  </a:schemeClr>
                </a:solidFill>
              </a:rPr>
              <a:t>Controls</a:t>
            </a:r>
            <a:endParaRPr lang="en-US" sz="2000" b="1" dirty="0">
              <a:solidFill>
                <a:schemeClr val="accent1">
                  <a:lumMod val="50000"/>
                </a:schemeClr>
              </a:solidFill>
            </a:endParaRPr>
          </a:p>
          <a:p>
            <a:pPr algn="ctr"/>
            <a:endParaRPr lang="en-US" sz="2200" b="1" dirty="0">
              <a:solidFill>
                <a:schemeClr val="accent1">
                  <a:lumMod val="50000"/>
                </a:schemeClr>
              </a:solidFill>
            </a:endParaRPr>
          </a:p>
          <a:p>
            <a:pPr algn="ctr"/>
            <a:r>
              <a:rPr lang="en-US" b="1" dirty="0">
                <a:solidFill>
                  <a:schemeClr val="accent1">
                    <a:lumMod val="50000"/>
                  </a:schemeClr>
                </a:solidFill>
              </a:rPr>
              <a:t>*Dairy – also PMO </a:t>
            </a:r>
            <a:endParaRPr lang="en-US" b="1" dirty="0">
              <a:solidFill>
                <a:schemeClr val="accent1">
                  <a:lumMod val="50000"/>
                </a:schemeClr>
              </a:solidFill>
              <a:cs typeface="Calibri"/>
            </a:endParaRPr>
          </a:p>
          <a:p>
            <a:pPr algn="ctr"/>
            <a:r>
              <a:rPr lang="en-US" b="1" dirty="0">
                <a:solidFill>
                  <a:schemeClr val="accent1">
                    <a:lumMod val="50000"/>
                  </a:schemeClr>
                </a:solidFill>
              </a:rPr>
              <a:t>*Acidified –  also comply </a:t>
            </a:r>
            <a:r>
              <a:rPr lang="en-US" sz="2000" b="1" dirty="0">
                <a:solidFill>
                  <a:schemeClr val="accent1">
                    <a:lumMod val="50000"/>
                  </a:schemeClr>
                </a:solidFill>
              </a:rPr>
              <a:t>with 21CFR 114</a:t>
            </a:r>
            <a:endParaRPr lang="en-US" sz="2000" b="1" dirty="0">
              <a:solidFill>
                <a:schemeClr val="accent1">
                  <a:lumMod val="50000"/>
                </a:schemeClr>
              </a:solidFill>
              <a:cs typeface="Calibri"/>
            </a:endParaRPr>
          </a:p>
          <a:p>
            <a:pPr algn="ctr"/>
            <a:endParaRPr lang="en-US" sz="2400" b="1" dirty="0">
              <a:solidFill>
                <a:schemeClr val="accent1">
                  <a:lumMod val="50000"/>
                </a:schemeClr>
              </a:solidFill>
            </a:endParaRPr>
          </a:p>
        </p:txBody>
      </p:sp>
      <p:sp>
        <p:nvSpPr>
          <p:cNvPr id="12" name="Title 1">
            <a:extLst>
              <a:ext uri="{FF2B5EF4-FFF2-40B4-BE49-F238E27FC236}">
                <a16:creationId xmlns:a16="http://schemas.microsoft.com/office/drawing/2014/main" id="{8FF19BF6-B2D1-B740-827C-A38BD0EC98F2}"/>
              </a:ext>
            </a:extLst>
          </p:cNvPr>
          <p:cNvSpPr txBox="1">
            <a:spLocks/>
          </p:cNvSpPr>
          <p:nvPr/>
        </p:nvSpPr>
        <p:spPr>
          <a:xfrm>
            <a:off x="1079500" y="227831"/>
            <a:ext cx="10033000" cy="70918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1">
                    <a:lumMod val="50000"/>
                  </a:schemeClr>
                </a:solidFill>
              </a:rPr>
              <a:t>Food Safety Regulation and Processing</a:t>
            </a:r>
          </a:p>
        </p:txBody>
      </p:sp>
      <p:pic>
        <p:nvPicPr>
          <p:cNvPr id="15" name="Graphic 14">
            <a:extLst>
              <a:ext uri="{FF2B5EF4-FFF2-40B4-BE49-F238E27FC236}">
                <a16:creationId xmlns:a16="http://schemas.microsoft.com/office/drawing/2014/main" id="{83BC5D83-9207-E649-A9D2-832B43E652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11288" y="3302872"/>
            <a:ext cx="1257300" cy="1257300"/>
          </a:xfrm>
          <a:prstGeom prst="rect">
            <a:avLst/>
          </a:prstGeom>
        </p:spPr>
      </p:pic>
      <p:pic>
        <p:nvPicPr>
          <p:cNvPr id="17" name="Graphic 16">
            <a:extLst>
              <a:ext uri="{FF2B5EF4-FFF2-40B4-BE49-F238E27FC236}">
                <a16:creationId xmlns:a16="http://schemas.microsoft.com/office/drawing/2014/main" id="{C516A694-1B76-AC45-9038-EDA5DB568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0529" y="3312647"/>
            <a:ext cx="1257300" cy="1257300"/>
          </a:xfrm>
          <a:prstGeom prst="rect">
            <a:avLst/>
          </a:prstGeom>
        </p:spPr>
      </p:pic>
      <p:pic>
        <p:nvPicPr>
          <p:cNvPr id="18" name="Graphic 17">
            <a:extLst>
              <a:ext uri="{FF2B5EF4-FFF2-40B4-BE49-F238E27FC236}">
                <a16:creationId xmlns:a16="http://schemas.microsoft.com/office/drawing/2014/main" id="{9909AE2E-28D7-2143-AD57-82E6433CCC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43777" y="3302872"/>
            <a:ext cx="1257300" cy="1257300"/>
          </a:xfrm>
          <a:prstGeom prst="rect">
            <a:avLst/>
          </a:prstGeom>
        </p:spPr>
      </p:pic>
      <p:pic>
        <p:nvPicPr>
          <p:cNvPr id="21" name="Graphic 20">
            <a:extLst>
              <a:ext uri="{FF2B5EF4-FFF2-40B4-BE49-F238E27FC236}">
                <a16:creationId xmlns:a16="http://schemas.microsoft.com/office/drawing/2014/main" id="{52B15B04-E537-824B-AE2F-3F8463DE92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891" y="3302872"/>
            <a:ext cx="1257300" cy="1257300"/>
          </a:xfrm>
          <a:prstGeom prst="rect">
            <a:avLst/>
          </a:prstGeom>
        </p:spPr>
      </p:pic>
      <p:pic>
        <p:nvPicPr>
          <p:cNvPr id="22" name="Graphic 21">
            <a:extLst>
              <a:ext uri="{FF2B5EF4-FFF2-40B4-BE49-F238E27FC236}">
                <a16:creationId xmlns:a16="http://schemas.microsoft.com/office/drawing/2014/main" id="{4B74599F-CDB2-C446-87D3-D6F10DD915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13457" y="3312647"/>
            <a:ext cx="1257300" cy="1257300"/>
          </a:xfrm>
          <a:prstGeom prst="rect">
            <a:avLst/>
          </a:prstGeom>
        </p:spPr>
      </p:pic>
      <p:sp>
        <p:nvSpPr>
          <p:cNvPr id="3" name="Rounded Rectangle 2">
            <a:extLst>
              <a:ext uri="{FF2B5EF4-FFF2-40B4-BE49-F238E27FC236}">
                <a16:creationId xmlns:a16="http://schemas.microsoft.com/office/drawing/2014/main" id="{B7817E42-3AC5-1640-8D48-A28E91A79782}"/>
              </a:ext>
            </a:extLst>
          </p:cNvPr>
          <p:cNvSpPr/>
          <p:nvPr/>
        </p:nvSpPr>
        <p:spPr>
          <a:xfrm>
            <a:off x="212599" y="2907792"/>
            <a:ext cx="2064011" cy="3749040"/>
          </a:xfrm>
          <a:prstGeom prst="roundRect">
            <a:avLst/>
          </a:prstGeom>
          <a:noFill/>
          <a:ln w="41275">
            <a:solidFill>
              <a:srgbClr val="005FA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E463B27-2F6B-E74A-923C-FB05165D657B}"/>
              </a:ext>
            </a:extLst>
          </p:cNvPr>
          <p:cNvSpPr/>
          <p:nvPr/>
        </p:nvSpPr>
        <p:spPr>
          <a:xfrm>
            <a:off x="2450895" y="2937033"/>
            <a:ext cx="2064011" cy="3749040"/>
          </a:xfrm>
          <a:prstGeom prst="roundRect">
            <a:avLst/>
          </a:prstGeom>
          <a:noFill/>
          <a:ln w="41275">
            <a:solidFill>
              <a:srgbClr val="005FA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351FD0A6-F255-EE4C-9F6A-83481EC6D02A}"/>
              </a:ext>
            </a:extLst>
          </p:cNvPr>
          <p:cNvSpPr/>
          <p:nvPr/>
        </p:nvSpPr>
        <p:spPr>
          <a:xfrm>
            <a:off x="4714095" y="2891305"/>
            <a:ext cx="2064011" cy="3749040"/>
          </a:xfrm>
          <a:prstGeom prst="roundRect">
            <a:avLst/>
          </a:prstGeom>
          <a:noFill/>
          <a:ln w="41275">
            <a:solidFill>
              <a:srgbClr val="005FA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C565D506-E562-CA43-B519-10A64DB5A04F}"/>
              </a:ext>
            </a:extLst>
          </p:cNvPr>
          <p:cNvSpPr txBox="1"/>
          <p:nvPr/>
        </p:nvSpPr>
        <p:spPr>
          <a:xfrm>
            <a:off x="1755686" y="1771913"/>
            <a:ext cx="2979602" cy="584775"/>
          </a:xfrm>
          <a:prstGeom prst="rect">
            <a:avLst/>
          </a:prstGeom>
          <a:noFill/>
        </p:spPr>
        <p:txBody>
          <a:bodyPr wrap="square" rtlCol="0">
            <a:spAutoFit/>
          </a:bodyPr>
          <a:lstStyle/>
          <a:p>
            <a:pPr algn="ctr"/>
            <a:r>
              <a:rPr lang="en-US" sz="3200" b="1" dirty="0">
                <a:solidFill>
                  <a:srgbClr val="850001"/>
                </a:solidFill>
              </a:rPr>
              <a:t>HACCP</a:t>
            </a:r>
          </a:p>
        </p:txBody>
      </p:sp>
      <p:sp>
        <p:nvSpPr>
          <p:cNvPr id="38" name="Rounded Rectangle 37">
            <a:extLst>
              <a:ext uri="{FF2B5EF4-FFF2-40B4-BE49-F238E27FC236}">
                <a16:creationId xmlns:a16="http://schemas.microsoft.com/office/drawing/2014/main" id="{C772FECC-CBDE-C044-8C78-A2859605C006}"/>
              </a:ext>
            </a:extLst>
          </p:cNvPr>
          <p:cNvSpPr/>
          <p:nvPr/>
        </p:nvSpPr>
        <p:spPr>
          <a:xfrm>
            <a:off x="6977295" y="2877734"/>
            <a:ext cx="2064011" cy="3749040"/>
          </a:xfrm>
          <a:prstGeom prst="roundRect">
            <a:avLst/>
          </a:prstGeom>
          <a:noFill/>
          <a:ln w="41275">
            <a:solidFill>
              <a:srgbClr val="005FA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1E3D319E-60D3-7B40-AEBE-1F7869BA4AE4}"/>
              </a:ext>
            </a:extLst>
          </p:cNvPr>
          <p:cNvSpPr/>
          <p:nvPr/>
        </p:nvSpPr>
        <p:spPr>
          <a:xfrm>
            <a:off x="9205522" y="2883619"/>
            <a:ext cx="2743200" cy="3749040"/>
          </a:xfrm>
          <a:prstGeom prst="roundRect">
            <a:avLst/>
          </a:prstGeom>
          <a:noFill/>
          <a:ln w="41275">
            <a:solidFill>
              <a:srgbClr val="005FA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ight Brace 51">
            <a:extLst>
              <a:ext uri="{FF2B5EF4-FFF2-40B4-BE49-F238E27FC236}">
                <a16:creationId xmlns:a16="http://schemas.microsoft.com/office/drawing/2014/main" id="{32C2A342-A4C4-0143-AE3F-28FE2D8F6F4A}"/>
              </a:ext>
            </a:extLst>
          </p:cNvPr>
          <p:cNvSpPr/>
          <p:nvPr/>
        </p:nvSpPr>
        <p:spPr>
          <a:xfrm rot="16200000">
            <a:off x="5735689" y="-3543638"/>
            <a:ext cx="587644" cy="10541001"/>
          </a:xfrm>
          <a:custGeom>
            <a:avLst/>
            <a:gdLst>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7" fmla="*/ 0 w 587644"/>
              <a:gd name="connsiteY7" fmla="*/ 0 h 10541001"/>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0" fmla="*/ 0 w 587658"/>
              <a:gd name="connsiteY0" fmla="*/ 0 h 10541001"/>
              <a:gd name="connsiteX1" fmla="*/ 293822 w 587658"/>
              <a:gd name="connsiteY1" fmla="*/ 48968 h 10541001"/>
              <a:gd name="connsiteX2" fmla="*/ 293822 w 587658"/>
              <a:gd name="connsiteY2" fmla="*/ 5265066 h 10541001"/>
              <a:gd name="connsiteX3" fmla="*/ 587644 w 587658"/>
              <a:gd name="connsiteY3" fmla="*/ 5314034 h 10541001"/>
              <a:gd name="connsiteX4" fmla="*/ 293822 w 587658"/>
              <a:gd name="connsiteY4" fmla="*/ 5363002 h 10541001"/>
              <a:gd name="connsiteX5" fmla="*/ 293822 w 587658"/>
              <a:gd name="connsiteY5" fmla="*/ 10492033 h 10541001"/>
              <a:gd name="connsiteX6" fmla="*/ 0 w 587658"/>
              <a:gd name="connsiteY6" fmla="*/ 10541001 h 10541001"/>
              <a:gd name="connsiteX7" fmla="*/ 0 w 587658"/>
              <a:gd name="connsiteY7" fmla="*/ 0 h 10541001"/>
              <a:gd name="connsiteX0" fmla="*/ 0 w 587658"/>
              <a:gd name="connsiteY0" fmla="*/ 0 h 10541001"/>
              <a:gd name="connsiteX1" fmla="*/ 293822 w 587658"/>
              <a:gd name="connsiteY1" fmla="*/ 48968 h 10541001"/>
              <a:gd name="connsiteX2" fmla="*/ 293822 w 587658"/>
              <a:gd name="connsiteY2" fmla="*/ 5265066 h 10541001"/>
              <a:gd name="connsiteX3" fmla="*/ 587644 w 587658"/>
              <a:gd name="connsiteY3" fmla="*/ 5314034 h 10541001"/>
              <a:gd name="connsiteX4" fmla="*/ 279308 w 587658"/>
              <a:gd name="connsiteY4" fmla="*/ 5783919 h 10541001"/>
              <a:gd name="connsiteX5" fmla="*/ 293822 w 587658"/>
              <a:gd name="connsiteY5" fmla="*/ 10492033 h 10541001"/>
              <a:gd name="connsiteX6" fmla="*/ 0 w 587658"/>
              <a:gd name="connsiteY6" fmla="*/ 10541001 h 10541001"/>
              <a:gd name="connsiteX0" fmla="*/ 0 w 587702"/>
              <a:gd name="connsiteY0" fmla="*/ 0 h 10541001"/>
              <a:gd name="connsiteX1" fmla="*/ 293822 w 587702"/>
              <a:gd name="connsiteY1" fmla="*/ 48968 h 10541001"/>
              <a:gd name="connsiteX2" fmla="*/ 293822 w 587702"/>
              <a:gd name="connsiteY2" fmla="*/ 5265066 h 10541001"/>
              <a:gd name="connsiteX3" fmla="*/ 587644 w 587702"/>
              <a:gd name="connsiteY3" fmla="*/ 5314034 h 10541001"/>
              <a:gd name="connsiteX4" fmla="*/ 293822 w 587702"/>
              <a:gd name="connsiteY4" fmla="*/ 5363002 h 10541001"/>
              <a:gd name="connsiteX5" fmla="*/ 293822 w 587702"/>
              <a:gd name="connsiteY5" fmla="*/ 10492033 h 10541001"/>
              <a:gd name="connsiteX6" fmla="*/ 0 w 587702"/>
              <a:gd name="connsiteY6" fmla="*/ 10541001 h 10541001"/>
              <a:gd name="connsiteX7" fmla="*/ 0 w 587702"/>
              <a:gd name="connsiteY7" fmla="*/ 0 h 10541001"/>
              <a:gd name="connsiteX0" fmla="*/ 0 w 587702"/>
              <a:gd name="connsiteY0" fmla="*/ 0 h 10541001"/>
              <a:gd name="connsiteX1" fmla="*/ 293822 w 587702"/>
              <a:gd name="connsiteY1" fmla="*/ 48968 h 10541001"/>
              <a:gd name="connsiteX2" fmla="*/ 293822 w 587702"/>
              <a:gd name="connsiteY2" fmla="*/ 5265066 h 10541001"/>
              <a:gd name="connsiteX3" fmla="*/ 587644 w 587702"/>
              <a:gd name="connsiteY3" fmla="*/ 5314034 h 10541001"/>
              <a:gd name="connsiteX4" fmla="*/ 264794 w 587702"/>
              <a:gd name="connsiteY4" fmla="*/ 5479122 h 10541001"/>
              <a:gd name="connsiteX5" fmla="*/ 293822 w 587702"/>
              <a:gd name="connsiteY5" fmla="*/ 10492033 h 10541001"/>
              <a:gd name="connsiteX6" fmla="*/ 0 w 587702"/>
              <a:gd name="connsiteY6" fmla="*/ 10541001 h 10541001"/>
              <a:gd name="connsiteX0" fmla="*/ 0 w 587658"/>
              <a:gd name="connsiteY0" fmla="*/ 0 h 10541001"/>
              <a:gd name="connsiteX1" fmla="*/ 293822 w 587658"/>
              <a:gd name="connsiteY1" fmla="*/ 48968 h 10541001"/>
              <a:gd name="connsiteX2" fmla="*/ 293822 w 587658"/>
              <a:gd name="connsiteY2" fmla="*/ 5265066 h 10541001"/>
              <a:gd name="connsiteX3" fmla="*/ 587644 w 587658"/>
              <a:gd name="connsiteY3" fmla="*/ 5314034 h 10541001"/>
              <a:gd name="connsiteX4" fmla="*/ 293822 w 587658"/>
              <a:gd name="connsiteY4" fmla="*/ 5363002 h 10541001"/>
              <a:gd name="connsiteX5" fmla="*/ 293822 w 587658"/>
              <a:gd name="connsiteY5" fmla="*/ 10492033 h 10541001"/>
              <a:gd name="connsiteX6" fmla="*/ 0 w 587658"/>
              <a:gd name="connsiteY6" fmla="*/ 10541001 h 10541001"/>
              <a:gd name="connsiteX7" fmla="*/ 0 w 587658"/>
              <a:gd name="connsiteY7" fmla="*/ 0 h 10541001"/>
              <a:gd name="connsiteX0" fmla="*/ 0 w 587658"/>
              <a:gd name="connsiteY0" fmla="*/ 0 h 10541001"/>
              <a:gd name="connsiteX1" fmla="*/ 293822 w 587658"/>
              <a:gd name="connsiteY1" fmla="*/ 48968 h 10541001"/>
              <a:gd name="connsiteX2" fmla="*/ 279308 w 587658"/>
              <a:gd name="connsiteY2" fmla="*/ 5148955 h 10541001"/>
              <a:gd name="connsiteX3" fmla="*/ 587644 w 587658"/>
              <a:gd name="connsiteY3" fmla="*/ 5314034 h 10541001"/>
              <a:gd name="connsiteX4" fmla="*/ 264794 w 587658"/>
              <a:gd name="connsiteY4" fmla="*/ 5479122 h 10541001"/>
              <a:gd name="connsiteX5" fmla="*/ 293822 w 587658"/>
              <a:gd name="connsiteY5" fmla="*/ 10492033 h 10541001"/>
              <a:gd name="connsiteX6" fmla="*/ 0 w 587658"/>
              <a:gd name="connsiteY6" fmla="*/ 10541001 h 10541001"/>
              <a:gd name="connsiteX0" fmla="*/ 0 w 587699"/>
              <a:gd name="connsiteY0" fmla="*/ 0 h 10541001"/>
              <a:gd name="connsiteX1" fmla="*/ 293822 w 587699"/>
              <a:gd name="connsiteY1" fmla="*/ 48968 h 10541001"/>
              <a:gd name="connsiteX2" fmla="*/ 293822 w 587699"/>
              <a:gd name="connsiteY2" fmla="*/ 5265066 h 10541001"/>
              <a:gd name="connsiteX3" fmla="*/ 587644 w 587699"/>
              <a:gd name="connsiteY3" fmla="*/ 5314034 h 10541001"/>
              <a:gd name="connsiteX4" fmla="*/ 293822 w 587699"/>
              <a:gd name="connsiteY4" fmla="*/ 5363002 h 10541001"/>
              <a:gd name="connsiteX5" fmla="*/ 293822 w 587699"/>
              <a:gd name="connsiteY5" fmla="*/ 10492033 h 10541001"/>
              <a:gd name="connsiteX6" fmla="*/ 0 w 587699"/>
              <a:gd name="connsiteY6" fmla="*/ 10541001 h 10541001"/>
              <a:gd name="connsiteX7" fmla="*/ 0 w 587699"/>
              <a:gd name="connsiteY7" fmla="*/ 0 h 10541001"/>
              <a:gd name="connsiteX0" fmla="*/ 0 w 587699"/>
              <a:gd name="connsiteY0" fmla="*/ 0 h 10541001"/>
              <a:gd name="connsiteX1" fmla="*/ 293822 w 587699"/>
              <a:gd name="connsiteY1" fmla="*/ 48968 h 10541001"/>
              <a:gd name="connsiteX2" fmla="*/ 279308 w 587699"/>
              <a:gd name="connsiteY2" fmla="*/ 5148955 h 10541001"/>
              <a:gd name="connsiteX3" fmla="*/ 587644 w 587699"/>
              <a:gd name="connsiteY3" fmla="*/ 5314034 h 10541001"/>
              <a:gd name="connsiteX4" fmla="*/ 250280 w 587699"/>
              <a:gd name="connsiteY4" fmla="*/ 5435582 h 10541001"/>
              <a:gd name="connsiteX5" fmla="*/ 293822 w 587699"/>
              <a:gd name="connsiteY5" fmla="*/ 10492033 h 10541001"/>
              <a:gd name="connsiteX6" fmla="*/ 0 w 587699"/>
              <a:gd name="connsiteY6" fmla="*/ 10541001 h 10541001"/>
              <a:gd name="connsiteX0" fmla="*/ 0 w 587657"/>
              <a:gd name="connsiteY0" fmla="*/ 0 h 10541001"/>
              <a:gd name="connsiteX1" fmla="*/ 293822 w 587657"/>
              <a:gd name="connsiteY1" fmla="*/ 48968 h 10541001"/>
              <a:gd name="connsiteX2" fmla="*/ 293822 w 587657"/>
              <a:gd name="connsiteY2" fmla="*/ 5265066 h 10541001"/>
              <a:gd name="connsiteX3" fmla="*/ 587644 w 587657"/>
              <a:gd name="connsiteY3" fmla="*/ 5314034 h 10541001"/>
              <a:gd name="connsiteX4" fmla="*/ 293822 w 587657"/>
              <a:gd name="connsiteY4" fmla="*/ 5363002 h 10541001"/>
              <a:gd name="connsiteX5" fmla="*/ 293822 w 587657"/>
              <a:gd name="connsiteY5" fmla="*/ 10492033 h 10541001"/>
              <a:gd name="connsiteX6" fmla="*/ 0 w 587657"/>
              <a:gd name="connsiteY6" fmla="*/ 10541001 h 10541001"/>
              <a:gd name="connsiteX7" fmla="*/ 0 w 587657"/>
              <a:gd name="connsiteY7" fmla="*/ 0 h 10541001"/>
              <a:gd name="connsiteX0" fmla="*/ 0 w 587657"/>
              <a:gd name="connsiteY0" fmla="*/ 0 h 10541001"/>
              <a:gd name="connsiteX1" fmla="*/ 293822 w 587657"/>
              <a:gd name="connsiteY1" fmla="*/ 48968 h 10541001"/>
              <a:gd name="connsiteX2" fmla="*/ 264794 w 587657"/>
              <a:gd name="connsiteY2" fmla="*/ 5192497 h 10541001"/>
              <a:gd name="connsiteX3" fmla="*/ 587644 w 587657"/>
              <a:gd name="connsiteY3" fmla="*/ 5314034 h 10541001"/>
              <a:gd name="connsiteX4" fmla="*/ 250280 w 587657"/>
              <a:gd name="connsiteY4" fmla="*/ 5435582 h 10541001"/>
              <a:gd name="connsiteX5" fmla="*/ 293822 w 587657"/>
              <a:gd name="connsiteY5" fmla="*/ 10492033 h 10541001"/>
              <a:gd name="connsiteX6" fmla="*/ 0 w 587657"/>
              <a:gd name="connsiteY6" fmla="*/ 10541001 h 10541001"/>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7" fmla="*/ 0 w 587644"/>
              <a:gd name="connsiteY7" fmla="*/ 0 h 10541001"/>
              <a:gd name="connsiteX0" fmla="*/ 0 w 587644"/>
              <a:gd name="connsiteY0" fmla="*/ 0 h 10541001"/>
              <a:gd name="connsiteX1" fmla="*/ 293822 w 587644"/>
              <a:gd name="connsiteY1" fmla="*/ 48968 h 10541001"/>
              <a:gd name="connsiteX2" fmla="*/ 264794 w 587644"/>
              <a:gd name="connsiteY2" fmla="*/ 5192497 h 10541001"/>
              <a:gd name="connsiteX3" fmla="*/ 500558 w 587644"/>
              <a:gd name="connsiteY3" fmla="*/ 5314034 h 10541001"/>
              <a:gd name="connsiteX4" fmla="*/ 250280 w 587644"/>
              <a:gd name="connsiteY4" fmla="*/ 5435582 h 10541001"/>
              <a:gd name="connsiteX5" fmla="*/ 293822 w 587644"/>
              <a:gd name="connsiteY5" fmla="*/ 10492033 h 10541001"/>
              <a:gd name="connsiteX6" fmla="*/ 0 w 587644"/>
              <a:gd name="connsiteY6" fmla="*/ 10541001 h 10541001"/>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7" fmla="*/ 0 w 587644"/>
              <a:gd name="connsiteY7" fmla="*/ 0 h 10541001"/>
              <a:gd name="connsiteX0" fmla="*/ 0 w 587644"/>
              <a:gd name="connsiteY0" fmla="*/ 0 h 10541001"/>
              <a:gd name="connsiteX1" fmla="*/ 293822 w 587644"/>
              <a:gd name="connsiteY1" fmla="*/ 48968 h 10541001"/>
              <a:gd name="connsiteX2" fmla="*/ 264794 w 587644"/>
              <a:gd name="connsiteY2" fmla="*/ 5192497 h 10541001"/>
              <a:gd name="connsiteX3" fmla="*/ 500558 w 587644"/>
              <a:gd name="connsiteY3" fmla="*/ 5314034 h 10541001"/>
              <a:gd name="connsiteX4" fmla="*/ 264794 w 587644"/>
              <a:gd name="connsiteY4" fmla="*/ 5435585 h 10541001"/>
              <a:gd name="connsiteX5" fmla="*/ 293822 w 587644"/>
              <a:gd name="connsiteY5" fmla="*/ 10492033 h 10541001"/>
              <a:gd name="connsiteX6" fmla="*/ 0 w 587644"/>
              <a:gd name="connsiteY6" fmla="*/ 10541001 h 1054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44" h="10541001" stroke="0" extrusionOk="0">
                <a:moveTo>
                  <a:pt x="0" y="0"/>
                </a:moveTo>
                <a:cubicBezTo>
                  <a:pt x="162273" y="0"/>
                  <a:pt x="293822" y="21924"/>
                  <a:pt x="293822" y="48968"/>
                </a:cubicBezTo>
                <a:lnTo>
                  <a:pt x="293822" y="5265066"/>
                </a:lnTo>
                <a:cubicBezTo>
                  <a:pt x="293822" y="5292110"/>
                  <a:pt x="425371" y="5314034"/>
                  <a:pt x="587644" y="5314034"/>
                </a:cubicBezTo>
                <a:cubicBezTo>
                  <a:pt x="425371" y="5314034"/>
                  <a:pt x="293822" y="5335958"/>
                  <a:pt x="293822" y="5363002"/>
                </a:cubicBezTo>
                <a:lnTo>
                  <a:pt x="293822" y="10492033"/>
                </a:lnTo>
                <a:cubicBezTo>
                  <a:pt x="293822" y="10519077"/>
                  <a:pt x="162273" y="10541001"/>
                  <a:pt x="0" y="10541001"/>
                </a:cubicBezTo>
                <a:lnTo>
                  <a:pt x="0" y="0"/>
                </a:lnTo>
                <a:close/>
              </a:path>
              <a:path w="587644" h="10541001" fill="none">
                <a:moveTo>
                  <a:pt x="0" y="0"/>
                </a:moveTo>
                <a:cubicBezTo>
                  <a:pt x="162273" y="0"/>
                  <a:pt x="293822" y="21924"/>
                  <a:pt x="293822" y="48968"/>
                </a:cubicBezTo>
                <a:lnTo>
                  <a:pt x="264794" y="5192497"/>
                </a:lnTo>
                <a:cubicBezTo>
                  <a:pt x="264794" y="5219541"/>
                  <a:pt x="500558" y="5273519"/>
                  <a:pt x="500558" y="5314034"/>
                </a:cubicBezTo>
                <a:cubicBezTo>
                  <a:pt x="500558" y="5354549"/>
                  <a:pt x="264794" y="5408541"/>
                  <a:pt x="264794" y="5435585"/>
                </a:cubicBezTo>
                <a:cubicBezTo>
                  <a:pt x="264794" y="7145262"/>
                  <a:pt x="293822" y="8782356"/>
                  <a:pt x="293822" y="10492033"/>
                </a:cubicBezTo>
                <a:cubicBezTo>
                  <a:pt x="293822" y="10519077"/>
                  <a:pt x="162273" y="10541001"/>
                  <a:pt x="0" y="10541001"/>
                </a:cubicBezTo>
              </a:path>
            </a:pathLst>
          </a:custGeom>
          <a:ln w="4762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4C81"/>
              </a:solidFill>
            </a:endParaRPr>
          </a:p>
        </p:txBody>
      </p:sp>
      <p:sp>
        <p:nvSpPr>
          <p:cNvPr id="56" name="Right Brace 51">
            <a:extLst>
              <a:ext uri="{FF2B5EF4-FFF2-40B4-BE49-F238E27FC236}">
                <a16:creationId xmlns:a16="http://schemas.microsoft.com/office/drawing/2014/main" id="{C7E05E77-79EE-0B47-A8BD-25372E9EA4D9}"/>
              </a:ext>
            </a:extLst>
          </p:cNvPr>
          <p:cNvSpPr/>
          <p:nvPr/>
        </p:nvSpPr>
        <p:spPr>
          <a:xfrm rot="16200000">
            <a:off x="2951666" y="17127"/>
            <a:ext cx="587644" cy="4972954"/>
          </a:xfrm>
          <a:custGeom>
            <a:avLst/>
            <a:gdLst>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7" fmla="*/ 0 w 587644"/>
              <a:gd name="connsiteY7" fmla="*/ 0 h 10541001"/>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0" fmla="*/ 0 w 587658"/>
              <a:gd name="connsiteY0" fmla="*/ 0 h 10541001"/>
              <a:gd name="connsiteX1" fmla="*/ 293822 w 587658"/>
              <a:gd name="connsiteY1" fmla="*/ 48968 h 10541001"/>
              <a:gd name="connsiteX2" fmla="*/ 293822 w 587658"/>
              <a:gd name="connsiteY2" fmla="*/ 5265066 h 10541001"/>
              <a:gd name="connsiteX3" fmla="*/ 587644 w 587658"/>
              <a:gd name="connsiteY3" fmla="*/ 5314034 h 10541001"/>
              <a:gd name="connsiteX4" fmla="*/ 293822 w 587658"/>
              <a:gd name="connsiteY4" fmla="*/ 5363002 h 10541001"/>
              <a:gd name="connsiteX5" fmla="*/ 293822 w 587658"/>
              <a:gd name="connsiteY5" fmla="*/ 10492033 h 10541001"/>
              <a:gd name="connsiteX6" fmla="*/ 0 w 587658"/>
              <a:gd name="connsiteY6" fmla="*/ 10541001 h 10541001"/>
              <a:gd name="connsiteX7" fmla="*/ 0 w 587658"/>
              <a:gd name="connsiteY7" fmla="*/ 0 h 10541001"/>
              <a:gd name="connsiteX0" fmla="*/ 0 w 587658"/>
              <a:gd name="connsiteY0" fmla="*/ 0 h 10541001"/>
              <a:gd name="connsiteX1" fmla="*/ 293822 w 587658"/>
              <a:gd name="connsiteY1" fmla="*/ 48968 h 10541001"/>
              <a:gd name="connsiteX2" fmla="*/ 293822 w 587658"/>
              <a:gd name="connsiteY2" fmla="*/ 5265066 h 10541001"/>
              <a:gd name="connsiteX3" fmla="*/ 587644 w 587658"/>
              <a:gd name="connsiteY3" fmla="*/ 5314034 h 10541001"/>
              <a:gd name="connsiteX4" fmla="*/ 279308 w 587658"/>
              <a:gd name="connsiteY4" fmla="*/ 5783919 h 10541001"/>
              <a:gd name="connsiteX5" fmla="*/ 293822 w 587658"/>
              <a:gd name="connsiteY5" fmla="*/ 10492033 h 10541001"/>
              <a:gd name="connsiteX6" fmla="*/ 0 w 587658"/>
              <a:gd name="connsiteY6" fmla="*/ 10541001 h 10541001"/>
              <a:gd name="connsiteX0" fmla="*/ 0 w 587702"/>
              <a:gd name="connsiteY0" fmla="*/ 0 h 10541001"/>
              <a:gd name="connsiteX1" fmla="*/ 293822 w 587702"/>
              <a:gd name="connsiteY1" fmla="*/ 48968 h 10541001"/>
              <a:gd name="connsiteX2" fmla="*/ 293822 w 587702"/>
              <a:gd name="connsiteY2" fmla="*/ 5265066 h 10541001"/>
              <a:gd name="connsiteX3" fmla="*/ 587644 w 587702"/>
              <a:gd name="connsiteY3" fmla="*/ 5314034 h 10541001"/>
              <a:gd name="connsiteX4" fmla="*/ 293822 w 587702"/>
              <a:gd name="connsiteY4" fmla="*/ 5363002 h 10541001"/>
              <a:gd name="connsiteX5" fmla="*/ 293822 w 587702"/>
              <a:gd name="connsiteY5" fmla="*/ 10492033 h 10541001"/>
              <a:gd name="connsiteX6" fmla="*/ 0 w 587702"/>
              <a:gd name="connsiteY6" fmla="*/ 10541001 h 10541001"/>
              <a:gd name="connsiteX7" fmla="*/ 0 w 587702"/>
              <a:gd name="connsiteY7" fmla="*/ 0 h 10541001"/>
              <a:gd name="connsiteX0" fmla="*/ 0 w 587702"/>
              <a:gd name="connsiteY0" fmla="*/ 0 h 10541001"/>
              <a:gd name="connsiteX1" fmla="*/ 293822 w 587702"/>
              <a:gd name="connsiteY1" fmla="*/ 48968 h 10541001"/>
              <a:gd name="connsiteX2" fmla="*/ 293822 w 587702"/>
              <a:gd name="connsiteY2" fmla="*/ 5265066 h 10541001"/>
              <a:gd name="connsiteX3" fmla="*/ 587644 w 587702"/>
              <a:gd name="connsiteY3" fmla="*/ 5314034 h 10541001"/>
              <a:gd name="connsiteX4" fmla="*/ 264794 w 587702"/>
              <a:gd name="connsiteY4" fmla="*/ 5479122 h 10541001"/>
              <a:gd name="connsiteX5" fmla="*/ 293822 w 587702"/>
              <a:gd name="connsiteY5" fmla="*/ 10492033 h 10541001"/>
              <a:gd name="connsiteX6" fmla="*/ 0 w 587702"/>
              <a:gd name="connsiteY6" fmla="*/ 10541001 h 10541001"/>
              <a:gd name="connsiteX0" fmla="*/ 0 w 587658"/>
              <a:gd name="connsiteY0" fmla="*/ 0 h 10541001"/>
              <a:gd name="connsiteX1" fmla="*/ 293822 w 587658"/>
              <a:gd name="connsiteY1" fmla="*/ 48968 h 10541001"/>
              <a:gd name="connsiteX2" fmla="*/ 293822 w 587658"/>
              <a:gd name="connsiteY2" fmla="*/ 5265066 h 10541001"/>
              <a:gd name="connsiteX3" fmla="*/ 587644 w 587658"/>
              <a:gd name="connsiteY3" fmla="*/ 5314034 h 10541001"/>
              <a:gd name="connsiteX4" fmla="*/ 293822 w 587658"/>
              <a:gd name="connsiteY4" fmla="*/ 5363002 h 10541001"/>
              <a:gd name="connsiteX5" fmla="*/ 293822 w 587658"/>
              <a:gd name="connsiteY5" fmla="*/ 10492033 h 10541001"/>
              <a:gd name="connsiteX6" fmla="*/ 0 w 587658"/>
              <a:gd name="connsiteY6" fmla="*/ 10541001 h 10541001"/>
              <a:gd name="connsiteX7" fmla="*/ 0 w 587658"/>
              <a:gd name="connsiteY7" fmla="*/ 0 h 10541001"/>
              <a:gd name="connsiteX0" fmla="*/ 0 w 587658"/>
              <a:gd name="connsiteY0" fmla="*/ 0 h 10541001"/>
              <a:gd name="connsiteX1" fmla="*/ 293822 w 587658"/>
              <a:gd name="connsiteY1" fmla="*/ 48968 h 10541001"/>
              <a:gd name="connsiteX2" fmla="*/ 279308 w 587658"/>
              <a:gd name="connsiteY2" fmla="*/ 5148955 h 10541001"/>
              <a:gd name="connsiteX3" fmla="*/ 587644 w 587658"/>
              <a:gd name="connsiteY3" fmla="*/ 5314034 h 10541001"/>
              <a:gd name="connsiteX4" fmla="*/ 264794 w 587658"/>
              <a:gd name="connsiteY4" fmla="*/ 5479122 h 10541001"/>
              <a:gd name="connsiteX5" fmla="*/ 293822 w 587658"/>
              <a:gd name="connsiteY5" fmla="*/ 10492033 h 10541001"/>
              <a:gd name="connsiteX6" fmla="*/ 0 w 587658"/>
              <a:gd name="connsiteY6" fmla="*/ 10541001 h 10541001"/>
              <a:gd name="connsiteX0" fmla="*/ 0 w 587699"/>
              <a:gd name="connsiteY0" fmla="*/ 0 h 10541001"/>
              <a:gd name="connsiteX1" fmla="*/ 293822 w 587699"/>
              <a:gd name="connsiteY1" fmla="*/ 48968 h 10541001"/>
              <a:gd name="connsiteX2" fmla="*/ 293822 w 587699"/>
              <a:gd name="connsiteY2" fmla="*/ 5265066 h 10541001"/>
              <a:gd name="connsiteX3" fmla="*/ 587644 w 587699"/>
              <a:gd name="connsiteY3" fmla="*/ 5314034 h 10541001"/>
              <a:gd name="connsiteX4" fmla="*/ 293822 w 587699"/>
              <a:gd name="connsiteY4" fmla="*/ 5363002 h 10541001"/>
              <a:gd name="connsiteX5" fmla="*/ 293822 w 587699"/>
              <a:gd name="connsiteY5" fmla="*/ 10492033 h 10541001"/>
              <a:gd name="connsiteX6" fmla="*/ 0 w 587699"/>
              <a:gd name="connsiteY6" fmla="*/ 10541001 h 10541001"/>
              <a:gd name="connsiteX7" fmla="*/ 0 w 587699"/>
              <a:gd name="connsiteY7" fmla="*/ 0 h 10541001"/>
              <a:gd name="connsiteX0" fmla="*/ 0 w 587699"/>
              <a:gd name="connsiteY0" fmla="*/ 0 h 10541001"/>
              <a:gd name="connsiteX1" fmla="*/ 293822 w 587699"/>
              <a:gd name="connsiteY1" fmla="*/ 48968 h 10541001"/>
              <a:gd name="connsiteX2" fmla="*/ 279308 w 587699"/>
              <a:gd name="connsiteY2" fmla="*/ 5148955 h 10541001"/>
              <a:gd name="connsiteX3" fmla="*/ 587644 w 587699"/>
              <a:gd name="connsiteY3" fmla="*/ 5314034 h 10541001"/>
              <a:gd name="connsiteX4" fmla="*/ 250280 w 587699"/>
              <a:gd name="connsiteY4" fmla="*/ 5435582 h 10541001"/>
              <a:gd name="connsiteX5" fmla="*/ 293822 w 587699"/>
              <a:gd name="connsiteY5" fmla="*/ 10492033 h 10541001"/>
              <a:gd name="connsiteX6" fmla="*/ 0 w 587699"/>
              <a:gd name="connsiteY6" fmla="*/ 10541001 h 10541001"/>
              <a:gd name="connsiteX0" fmla="*/ 0 w 587657"/>
              <a:gd name="connsiteY0" fmla="*/ 0 h 10541001"/>
              <a:gd name="connsiteX1" fmla="*/ 293822 w 587657"/>
              <a:gd name="connsiteY1" fmla="*/ 48968 h 10541001"/>
              <a:gd name="connsiteX2" fmla="*/ 293822 w 587657"/>
              <a:gd name="connsiteY2" fmla="*/ 5265066 h 10541001"/>
              <a:gd name="connsiteX3" fmla="*/ 587644 w 587657"/>
              <a:gd name="connsiteY3" fmla="*/ 5314034 h 10541001"/>
              <a:gd name="connsiteX4" fmla="*/ 293822 w 587657"/>
              <a:gd name="connsiteY4" fmla="*/ 5363002 h 10541001"/>
              <a:gd name="connsiteX5" fmla="*/ 293822 w 587657"/>
              <a:gd name="connsiteY5" fmla="*/ 10492033 h 10541001"/>
              <a:gd name="connsiteX6" fmla="*/ 0 w 587657"/>
              <a:gd name="connsiteY6" fmla="*/ 10541001 h 10541001"/>
              <a:gd name="connsiteX7" fmla="*/ 0 w 587657"/>
              <a:gd name="connsiteY7" fmla="*/ 0 h 10541001"/>
              <a:gd name="connsiteX0" fmla="*/ 0 w 587657"/>
              <a:gd name="connsiteY0" fmla="*/ 0 h 10541001"/>
              <a:gd name="connsiteX1" fmla="*/ 293822 w 587657"/>
              <a:gd name="connsiteY1" fmla="*/ 48968 h 10541001"/>
              <a:gd name="connsiteX2" fmla="*/ 264794 w 587657"/>
              <a:gd name="connsiteY2" fmla="*/ 5192497 h 10541001"/>
              <a:gd name="connsiteX3" fmla="*/ 587644 w 587657"/>
              <a:gd name="connsiteY3" fmla="*/ 5314034 h 10541001"/>
              <a:gd name="connsiteX4" fmla="*/ 250280 w 587657"/>
              <a:gd name="connsiteY4" fmla="*/ 5435582 h 10541001"/>
              <a:gd name="connsiteX5" fmla="*/ 293822 w 587657"/>
              <a:gd name="connsiteY5" fmla="*/ 10492033 h 10541001"/>
              <a:gd name="connsiteX6" fmla="*/ 0 w 587657"/>
              <a:gd name="connsiteY6" fmla="*/ 10541001 h 10541001"/>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7" fmla="*/ 0 w 587644"/>
              <a:gd name="connsiteY7" fmla="*/ 0 h 10541001"/>
              <a:gd name="connsiteX0" fmla="*/ 0 w 587644"/>
              <a:gd name="connsiteY0" fmla="*/ 0 h 10541001"/>
              <a:gd name="connsiteX1" fmla="*/ 293822 w 587644"/>
              <a:gd name="connsiteY1" fmla="*/ 48968 h 10541001"/>
              <a:gd name="connsiteX2" fmla="*/ 264794 w 587644"/>
              <a:gd name="connsiteY2" fmla="*/ 5192497 h 10541001"/>
              <a:gd name="connsiteX3" fmla="*/ 500558 w 587644"/>
              <a:gd name="connsiteY3" fmla="*/ 5314034 h 10541001"/>
              <a:gd name="connsiteX4" fmla="*/ 250280 w 587644"/>
              <a:gd name="connsiteY4" fmla="*/ 5435582 h 10541001"/>
              <a:gd name="connsiteX5" fmla="*/ 293822 w 587644"/>
              <a:gd name="connsiteY5" fmla="*/ 10492033 h 10541001"/>
              <a:gd name="connsiteX6" fmla="*/ 0 w 587644"/>
              <a:gd name="connsiteY6" fmla="*/ 10541001 h 10541001"/>
              <a:gd name="connsiteX0" fmla="*/ 0 w 587644"/>
              <a:gd name="connsiteY0" fmla="*/ 0 h 10541001"/>
              <a:gd name="connsiteX1" fmla="*/ 293822 w 587644"/>
              <a:gd name="connsiteY1" fmla="*/ 48968 h 10541001"/>
              <a:gd name="connsiteX2" fmla="*/ 293822 w 587644"/>
              <a:gd name="connsiteY2" fmla="*/ 5265066 h 10541001"/>
              <a:gd name="connsiteX3" fmla="*/ 587644 w 587644"/>
              <a:gd name="connsiteY3" fmla="*/ 5314034 h 10541001"/>
              <a:gd name="connsiteX4" fmla="*/ 293822 w 587644"/>
              <a:gd name="connsiteY4" fmla="*/ 5363002 h 10541001"/>
              <a:gd name="connsiteX5" fmla="*/ 293822 w 587644"/>
              <a:gd name="connsiteY5" fmla="*/ 10492033 h 10541001"/>
              <a:gd name="connsiteX6" fmla="*/ 0 w 587644"/>
              <a:gd name="connsiteY6" fmla="*/ 10541001 h 10541001"/>
              <a:gd name="connsiteX7" fmla="*/ 0 w 587644"/>
              <a:gd name="connsiteY7" fmla="*/ 0 h 10541001"/>
              <a:gd name="connsiteX0" fmla="*/ 0 w 587644"/>
              <a:gd name="connsiteY0" fmla="*/ 0 h 10541001"/>
              <a:gd name="connsiteX1" fmla="*/ 293822 w 587644"/>
              <a:gd name="connsiteY1" fmla="*/ 48968 h 10541001"/>
              <a:gd name="connsiteX2" fmla="*/ 264794 w 587644"/>
              <a:gd name="connsiteY2" fmla="*/ 5192497 h 10541001"/>
              <a:gd name="connsiteX3" fmla="*/ 500558 w 587644"/>
              <a:gd name="connsiteY3" fmla="*/ 5314034 h 10541001"/>
              <a:gd name="connsiteX4" fmla="*/ 264794 w 587644"/>
              <a:gd name="connsiteY4" fmla="*/ 5435585 h 10541001"/>
              <a:gd name="connsiteX5" fmla="*/ 293822 w 587644"/>
              <a:gd name="connsiteY5" fmla="*/ 10492033 h 10541001"/>
              <a:gd name="connsiteX6" fmla="*/ 0 w 587644"/>
              <a:gd name="connsiteY6" fmla="*/ 10541001 h 1054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644" h="10541001" stroke="0" extrusionOk="0">
                <a:moveTo>
                  <a:pt x="0" y="0"/>
                </a:moveTo>
                <a:cubicBezTo>
                  <a:pt x="162273" y="0"/>
                  <a:pt x="293822" y="21924"/>
                  <a:pt x="293822" y="48968"/>
                </a:cubicBezTo>
                <a:lnTo>
                  <a:pt x="293822" y="5265066"/>
                </a:lnTo>
                <a:cubicBezTo>
                  <a:pt x="293822" y="5292110"/>
                  <a:pt x="425371" y="5314034"/>
                  <a:pt x="587644" y="5314034"/>
                </a:cubicBezTo>
                <a:cubicBezTo>
                  <a:pt x="425371" y="5314034"/>
                  <a:pt x="293822" y="5335958"/>
                  <a:pt x="293822" y="5363002"/>
                </a:cubicBezTo>
                <a:lnTo>
                  <a:pt x="293822" y="10492033"/>
                </a:lnTo>
                <a:cubicBezTo>
                  <a:pt x="293822" y="10519077"/>
                  <a:pt x="162273" y="10541001"/>
                  <a:pt x="0" y="10541001"/>
                </a:cubicBezTo>
                <a:lnTo>
                  <a:pt x="0" y="0"/>
                </a:lnTo>
                <a:close/>
              </a:path>
              <a:path w="587644" h="10541001" fill="none">
                <a:moveTo>
                  <a:pt x="0" y="0"/>
                </a:moveTo>
                <a:cubicBezTo>
                  <a:pt x="162273" y="0"/>
                  <a:pt x="293822" y="21924"/>
                  <a:pt x="293822" y="48968"/>
                </a:cubicBezTo>
                <a:lnTo>
                  <a:pt x="264794" y="5192497"/>
                </a:lnTo>
                <a:cubicBezTo>
                  <a:pt x="264794" y="5219541"/>
                  <a:pt x="500558" y="5273519"/>
                  <a:pt x="500558" y="5314034"/>
                </a:cubicBezTo>
                <a:cubicBezTo>
                  <a:pt x="500558" y="5354549"/>
                  <a:pt x="264794" y="5408541"/>
                  <a:pt x="264794" y="5435585"/>
                </a:cubicBezTo>
                <a:cubicBezTo>
                  <a:pt x="264794" y="7145262"/>
                  <a:pt x="293822" y="8782356"/>
                  <a:pt x="293822" y="10492033"/>
                </a:cubicBezTo>
                <a:cubicBezTo>
                  <a:pt x="293822" y="10519077"/>
                  <a:pt x="162273" y="10541001"/>
                  <a:pt x="0" y="10541001"/>
                </a:cubicBezTo>
              </a:path>
            </a:pathLst>
          </a:custGeom>
          <a:ln w="47625">
            <a:solidFill>
              <a:srgbClr val="8500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TextBox 56">
            <a:extLst>
              <a:ext uri="{FF2B5EF4-FFF2-40B4-BE49-F238E27FC236}">
                <a16:creationId xmlns:a16="http://schemas.microsoft.com/office/drawing/2014/main" id="{4CF50737-F159-3949-9016-5AD5A726C01A}"/>
              </a:ext>
            </a:extLst>
          </p:cNvPr>
          <p:cNvSpPr txBox="1"/>
          <p:nvPr/>
        </p:nvSpPr>
        <p:spPr>
          <a:xfrm>
            <a:off x="4606199" y="947815"/>
            <a:ext cx="2979602" cy="584775"/>
          </a:xfrm>
          <a:prstGeom prst="rect">
            <a:avLst/>
          </a:prstGeom>
          <a:noFill/>
        </p:spPr>
        <p:txBody>
          <a:bodyPr wrap="square" rtlCol="0">
            <a:spAutoFit/>
          </a:bodyPr>
          <a:lstStyle/>
          <a:p>
            <a:pPr algn="ctr"/>
            <a:r>
              <a:rPr lang="en-US" sz="3200" b="1" dirty="0">
                <a:solidFill>
                  <a:srgbClr val="004C81"/>
                </a:solidFill>
              </a:rPr>
              <a:t>Food Safety</a:t>
            </a:r>
          </a:p>
        </p:txBody>
      </p:sp>
    </p:spTree>
    <p:extLst>
      <p:ext uri="{BB962C8B-B14F-4D97-AF65-F5344CB8AC3E}">
        <p14:creationId xmlns:p14="http://schemas.microsoft.com/office/powerpoint/2010/main" val="347776133"/>
      </p:ext>
    </p:extLst>
  </p:cSld>
  <p:clrMapOvr>
    <a:masterClrMapping/>
  </p:clrMapOvr>
  <mc:AlternateContent xmlns:mc="http://schemas.openxmlformats.org/markup-compatibility/2006" xmlns:p14="http://schemas.microsoft.com/office/powerpoint/2010/main">
    <mc:Choice Requires="p14">
      <p:transition spd="slow" p14:dur="2000" advTm="107243"/>
    </mc:Choice>
    <mc:Fallback xmlns="">
      <p:transition spd="slow" advTm="10724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429348" y="702793"/>
            <a:ext cx="4977976" cy="1454051"/>
          </a:xfrm>
        </p:spPr>
        <p:txBody>
          <a:bodyPr>
            <a:normAutofit/>
          </a:bodyPr>
          <a:lstStyle/>
          <a:p>
            <a:r>
              <a:rPr lang="en-US" b="1">
                <a:solidFill>
                  <a:srgbClr val="000000"/>
                </a:solidFill>
              </a:rPr>
              <a:t>Preventive Controls: </a:t>
            </a:r>
            <a:br>
              <a:rPr lang="en-US" b="1">
                <a:solidFill>
                  <a:srgbClr val="000000"/>
                </a:solidFill>
              </a:rPr>
            </a:br>
            <a:r>
              <a:rPr lang="en-US" b="1">
                <a:solidFill>
                  <a:srgbClr val="000000"/>
                </a:solidFill>
              </a:rPr>
              <a:t>What are they?</a:t>
            </a:r>
          </a:p>
        </p:txBody>
      </p:sp>
      <p:sp>
        <p:nvSpPr>
          <p:cNvPr id="3" name="Content Placeholder 2"/>
          <p:cNvSpPr>
            <a:spLocks noGrp="1"/>
          </p:cNvSpPr>
          <p:nvPr>
            <p:ph idx="1"/>
          </p:nvPr>
        </p:nvSpPr>
        <p:spPr>
          <a:xfrm>
            <a:off x="429348" y="2256140"/>
            <a:ext cx="5964405" cy="4124595"/>
          </a:xfrm>
        </p:spPr>
        <p:txBody>
          <a:bodyPr anchor="ctr">
            <a:normAutofit/>
          </a:bodyPr>
          <a:lstStyle/>
          <a:p>
            <a:r>
              <a:rPr lang="en-US" sz="2400" dirty="0">
                <a:solidFill>
                  <a:srgbClr val="000000"/>
                </a:solidFill>
              </a:rPr>
              <a:t>Preventive Controls are procedures you implement to reduce or remove hazards that are found in your food product at your facility</a:t>
            </a:r>
            <a:endParaRPr lang="en-US" sz="2400" b="1" dirty="0">
              <a:solidFill>
                <a:srgbClr val="000000"/>
              </a:solidFill>
            </a:endParaRPr>
          </a:p>
          <a:p>
            <a:r>
              <a:rPr lang="en-US" sz="2400" dirty="0">
                <a:solidFill>
                  <a:srgbClr val="000000"/>
                </a:solidFill>
              </a:rPr>
              <a:t>There are four categories:</a:t>
            </a:r>
          </a:p>
          <a:p>
            <a:pPr lvl="1">
              <a:buFont typeface="Arial" panose="020B0604020202020204" pitchFamily="34" charset="0"/>
              <a:buChar char="•"/>
            </a:pPr>
            <a:r>
              <a:rPr lang="en-US" b="1" dirty="0">
                <a:solidFill>
                  <a:srgbClr val="000000"/>
                </a:solidFill>
              </a:rPr>
              <a:t>Process Preventive Control</a:t>
            </a:r>
          </a:p>
          <a:p>
            <a:pPr lvl="1"/>
            <a:r>
              <a:rPr lang="en-US" b="1" dirty="0">
                <a:solidFill>
                  <a:srgbClr val="000000"/>
                </a:solidFill>
              </a:rPr>
              <a:t>Allergen Preventive Control</a:t>
            </a:r>
          </a:p>
          <a:p>
            <a:pPr lvl="1"/>
            <a:r>
              <a:rPr lang="en-US" b="1" dirty="0">
                <a:solidFill>
                  <a:srgbClr val="000000"/>
                </a:solidFill>
              </a:rPr>
              <a:t>Sanitation Preventive Control</a:t>
            </a:r>
          </a:p>
          <a:p>
            <a:pPr lvl="1"/>
            <a:r>
              <a:rPr lang="en-US" b="1" dirty="0">
                <a:solidFill>
                  <a:srgbClr val="000000"/>
                </a:solidFill>
              </a:rPr>
              <a:t>Supply chain Preventive Control</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drawing of a cartoon character&#10;&#10;Description automatically generated">
            <a:extLst>
              <a:ext uri="{FF2B5EF4-FFF2-40B4-BE49-F238E27FC236}">
                <a16:creationId xmlns:a16="http://schemas.microsoft.com/office/drawing/2014/main" id="{DA24B779-732E-42C2-A5EB-A0812A705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821" y="2743352"/>
            <a:ext cx="3661831" cy="1391495"/>
          </a:xfrm>
          <a:prstGeom prst="rect">
            <a:avLst/>
          </a:prstGeom>
        </p:spPr>
      </p:pic>
      <p:sp>
        <p:nvSpPr>
          <p:cNvPr id="4" name="Slide Number Placeholder 3"/>
          <p:cNvSpPr>
            <a:spLocks noGrp="1"/>
          </p:cNvSpPr>
          <p:nvPr>
            <p:ph type="sldNum" sz="quarter" idx="12"/>
          </p:nvPr>
        </p:nvSpPr>
        <p:spPr>
          <a:xfrm>
            <a:off x="10825930" y="6223702"/>
            <a:ext cx="570728" cy="314067"/>
          </a:xfrm>
        </p:spPr>
        <p:txBody>
          <a:bodyPr>
            <a:normAutofit/>
          </a:bodyPr>
          <a:lstStyle/>
          <a:p>
            <a:pPr defTabSz="457200">
              <a:spcAft>
                <a:spcPts val="600"/>
              </a:spcAft>
              <a:defRPr/>
            </a:pPr>
            <a:fld id="{706EDE60-F070-48A4-9E0C-97E50890E3DC}" type="slidenum">
              <a:rPr lang="en-US" sz="1100" dirty="0">
                <a:solidFill>
                  <a:srgbClr val="898989"/>
                </a:solidFill>
                <a:latin typeface="Calibri" panose="020F0502020204030204"/>
              </a:rPr>
              <a:pPr defTabSz="457200">
                <a:spcAft>
                  <a:spcPts val="600"/>
                </a:spcAft>
                <a:defRPr/>
              </a:pPr>
              <a:t>12</a:t>
            </a:fld>
            <a:endParaRPr lang="en-US" sz="1100" dirty="0">
              <a:solidFill>
                <a:srgbClr val="898989"/>
              </a:solidFill>
              <a:latin typeface="Calibri" panose="020F0502020204030204"/>
            </a:endParaRPr>
          </a:p>
        </p:txBody>
      </p:sp>
    </p:spTree>
    <p:custDataLst>
      <p:tags r:id="rId1"/>
    </p:custDataLst>
    <p:extLst>
      <p:ext uri="{BB962C8B-B14F-4D97-AF65-F5344CB8AC3E}">
        <p14:creationId xmlns:p14="http://schemas.microsoft.com/office/powerpoint/2010/main" val="1016198397"/>
      </p:ext>
    </p:extLst>
  </p:cSld>
  <p:clrMapOvr>
    <a:masterClrMapping/>
  </p:clrMapOvr>
  <mc:AlternateContent xmlns:mc="http://schemas.openxmlformats.org/markup-compatibility/2006" xmlns:p14="http://schemas.microsoft.com/office/powerpoint/2010/main">
    <mc:Choice Requires="p14">
      <p:transition spd="slow" p14:dur="2000" advTm="61567"/>
    </mc:Choice>
    <mc:Fallback xmlns="">
      <p:transition spd="slow" advTm="615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887" y="362656"/>
            <a:ext cx="10515600" cy="1325563"/>
          </a:xfrm>
        </p:spPr>
        <p:txBody>
          <a:bodyPr/>
          <a:lstStyle/>
          <a:p>
            <a:r>
              <a:rPr lang="en-US" b="1" dirty="0">
                <a:solidFill>
                  <a:schemeClr val="tx1">
                    <a:lumMod val="95000"/>
                  </a:schemeClr>
                </a:solidFill>
              </a:rPr>
              <a:t>Contents of a Food Safety Plan</a:t>
            </a:r>
          </a:p>
        </p:txBody>
      </p:sp>
      <p:sp>
        <p:nvSpPr>
          <p:cNvPr id="6" name="Content Placeholder 5"/>
          <p:cNvSpPr>
            <a:spLocks noGrp="1"/>
          </p:cNvSpPr>
          <p:nvPr>
            <p:ph sz="half" idx="1"/>
          </p:nvPr>
        </p:nvSpPr>
        <p:spPr>
          <a:xfrm>
            <a:off x="903513" y="1688219"/>
            <a:ext cx="4343400" cy="4267200"/>
          </a:xfrm>
          <a:noFill/>
          <a:ln w="57150" cmpd="sng">
            <a:solidFill>
              <a:schemeClr val="accent4">
                <a:lumMod val="60000"/>
                <a:lumOff val="40000"/>
              </a:schemeClr>
            </a:solidFill>
          </a:ln>
        </p:spPr>
        <p:txBody>
          <a:bodyPr>
            <a:normAutofit/>
          </a:bodyPr>
          <a:lstStyle/>
          <a:p>
            <a:pPr marL="0" indent="0">
              <a:buNone/>
            </a:pPr>
            <a:r>
              <a:rPr lang="en-US" b="1" dirty="0"/>
              <a:t>Required</a:t>
            </a:r>
          </a:p>
          <a:p>
            <a:r>
              <a:rPr lang="en-US" dirty="0"/>
              <a:t>Hazard analysis</a:t>
            </a:r>
          </a:p>
          <a:p>
            <a:r>
              <a:rPr lang="en-US" dirty="0"/>
              <a:t>Preventive controls*</a:t>
            </a:r>
          </a:p>
          <a:p>
            <a:pPr lvl="1"/>
            <a:r>
              <a:rPr lang="en-US" dirty="0"/>
              <a:t>Process, food allergen, sanitation, supply-chain and other </a:t>
            </a:r>
          </a:p>
          <a:p>
            <a:pPr lvl="1"/>
            <a:r>
              <a:rPr lang="en-US" dirty="0"/>
              <a:t>Recall plan*</a:t>
            </a:r>
          </a:p>
          <a:p>
            <a:r>
              <a:rPr lang="en-US" dirty="0"/>
              <a:t>Procedures for monitoring, corrective action and verification*</a:t>
            </a:r>
          </a:p>
        </p:txBody>
      </p:sp>
      <p:sp>
        <p:nvSpPr>
          <p:cNvPr id="7" name="Content Placeholder 6"/>
          <p:cNvSpPr>
            <a:spLocks noGrp="1"/>
          </p:cNvSpPr>
          <p:nvPr>
            <p:ph sz="half" idx="2"/>
          </p:nvPr>
        </p:nvSpPr>
        <p:spPr>
          <a:xfrm>
            <a:off x="6945089" y="1579097"/>
            <a:ext cx="4699618" cy="4525963"/>
          </a:xfrm>
          <a:ln>
            <a:noFill/>
            <a:prstDash val="lgDash"/>
          </a:ln>
        </p:spPr>
        <p:txBody>
          <a:bodyPr>
            <a:normAutofit/>
          </a:bodyPr>
          <a:lstStyle/>
          <a:p>
            <a:pPr marL="0" indent="0">
              <a:buNone/>
            </a:pPr>
            <a:r>
              <a:rPr lang="en-US" b="1" dirty="0"/>
              <a:t>Useful</a:t>
            </a:r>
          </a:p>
          <a:p>
            <a:r>
              <a:rPr lang="en-US" dirty="0"/>
              <a:t>Facility overview and Food Safety Team</a:t>
            </a:r>
          </a:p>
          <a:p>
            <a:r>
              <a:rPr lang="en-US" dirty="0"/>
              <a:t>Product description</a:t>
            </a:r>
          </a:p>
          <a:p>
            <a:r>
              <a:rPr lang="en-US" dirty="0"/>
              <a:t>Flow diagram</a:t>
            </a:r>
          </a:p>
          <a:p>
            <a:r>
              <a:rPr lang="en-US" dirty="0"/>
              <a:t>Process description</a:t>
            </a:r>
          </a:p>
        </p:txBody>
      </p:sp>
      <p:sp>
        <p:nvSpPr>
          <p:cNvPr id="3" name="TextBox 2"/>
          <p:cNvSpPr txBox="1"/>
          <p:nvPr/>
        </p:nvSpPr>
        <p:spPr>
          <a:xfrm>
            <a:off x="7136157" y="6105060"/>
            <a:ext cx="3733800" cy="646331"/>
          </a:xfrm>
          <a:prstGeom prst="rect">
            <a:avLst/>
          </a:prstGeom>
          <a:noFill/>
        </p:spPr>
        <p:txBody>
          <a:bodyPr wrap="square" rtlCol="0">
            <a:spAutoFit/>
          </a:bodyPr>
          <a:lstStyle/>
          <a:p>
            <a:pPr>
              <a:defRPr/>
            </a:pPr>
            <a:r>
              <a:rPr lang="en-US" dirty="0">
                <a:solidFill>
                  <a:schemeClr val="tx1">
                    <a:lumMod val="95000"/>
                  </a:schemeClr>
                </a:solidFill>
                <a:latin typeface="Calibri"/>
              </a:rPr>
              <a:t>* Required when a hazard requiring a preventive control is identified</a:t>
            </a:r>
          </a:p>
        </p:txBody>
      </p:sp>
      <p:sp>
        <p:nvSpPr>
          <p:cNvPr id="5" name="TextBox 4"/>
          <p:cNvSpPr txBox="1"/>
          <p:nvPr/>
        </p:nvSpPr>
        <p:spPr>
          <a:xfrm>
            <a:off x="838200" y="6215787"/>
            <a:ext cx="7315200" cy="523220"/>
          </a:xfrm>
          <a:prstGeom prst="rect">
            <a:avLst/>
          </a:prstGeom>
          <a:noFill/>
        </p:spPr>
        <p:txBody>
          <a:bodyPr wrap="square" rtlCol="0">
            <a:spAutoFit/>
          </a:bodyPr>
          <a:lstStyle/>
          <a:p>
            <a:r>
              <a:rPr lang="en-US" sz="1400" dirty="0"/>
              <a:t>Chapter 2, Food Safety Plan </a:t>
            </a:r>
            <a:br>
              <a:rPr lang="en-US" sz="1400" dirty="0"/>
            </a:br>
            <a:r>
              <a:rPr lang="en-US" sz="1400" dirty="0"/>
              <a:t>Overview for Preventive Controls for Human Food, slide 19</a:t>
            </a:r>
          </a:p>
        </p:txBody>
      </p:sp>
      <p:sp>
        <p:nvSpPr>
          <p:cNvPr id="4" name="Slide Number Placeholder 3">
            <a:extLst>
              <a:ext uri="{FF2B5EF4-FFF2-40B4-BE49-F238E27FC236}">
                <a16:creationId xmlns:a16="http://schemas.microsoft.com/office/drawing/2014/main" id="{93D571FE-42AB-6A49-B0FD-85F0741B1646}"/>
              </a:ext>
            </a:extLst>
          </p:cNvPr>
          <p:cNvSpPr>
            <a:spLocks noGrp="1"/>
          </p:cNvSpPr>
          <p:nvPr>
            <p:ph type="sldNum" sz="quarter" idx="12"/>
          </p:nvPr>
        </p:nvSpPr>
        <p:spPr/>
        <p:txBody>
          <a:bodyPr/>
          <a:lstStyle/>
          <a:p>
            <a:fld id="{4D095B9C-B6EF-1240-A192-B12E4C4F5D28}" type="slidenum">
              <a:rPr lang="en-US" smtClean="0"/>
              <a:t>13</a:t>
            </a:fld>
            <a:endParaRPr lang="en-US"/>
          </a:p>
        </p:txBody>
      </p:sp>
    </p:spTree>
    <p:custDataLst>
      <p:tags r:id="rId1"/>
    </p:custDataLst>
    <p:extLst>
      <p:ext uri="{BB962C8B-B14F-4D97-AF65-F5344CB8AC3E}">
        <p14:creationId xmlns:p14="http://schemas.microsoft.com/office/powerpoint/2010/main" val="2289859902"/>
      </p:ext>
    </p:extLst>
  </p:cSld>
  <p:clrMapOvr>
    <a:masterClrMapping/>
  </p:clrMapOvr>
  <mc:AlternateContent xmlns:mc="http://schemas.openxmlformats.org/markup-compatibility/2006" xmlns:p14="http://schemas.microsoft.com/office/powerpoint/2010/main">
    <mc:Choice Requires="p14">
      <p:transition spd="slow" p14:dur="2000" advTm="76881"/>
    </mc:Choice>
    <mc:Fallback xmlns="">
      <p:transition spd="slow" advTm="768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02D997-6B4E-2F45-A1A1-8AAB0B10CCB5}"/>
              </a:ext>
            </a:extLst>
          </p:cNvPr>
          <p:cNvSpPr>
            <a:spLocks noGrp="1"/>
          </p:cNvSpPr>
          <p:nvPr>
            <p:ph type="title"/>
          </p:nvPr>
        </p:nvSpPr>
        <p:spPr>
          <a:xfrm>
            <a:off x="6090176" y="517974"/>
            <a:ext cx="4977976" cy="1454051"/>
          </a:xfrm>
        </p:spPr>
        <p:txBody>
          <a:bodyPr>
            <a:normAutofit/>
          </a:bodyPr>
          <a:lstStyle/>
          <a:p>
            <a:r>
              <a:rPr lang="en-US" b="1" dirty="0">
                <a:solidFill>
                  <a:srgbClr val="000000"/>
                </a:solidFill>
              </a:rPr>
              <a:t>Hazard Analysis</a:t>
            </a:r>
            <a:endParaRPr lang="en-US" b="1" dirty="0">
              <a:solidFill>
                <a:srgbClr val="000000"/>
              </a:solidFill>
              <a:cs typeface="Calibri Light"/>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object, skiing, snow&#10;&#10;Description automatically generated">
            <a:extLst>
              <a:ext uri="{FF2B5EF4-FFF2-40B4-BE49-F238E27FC236}">
                <a16:creationId xmlns:a16="http://schemas.microsoft.com/office/drawing/2014/main" id="{CC3EE25F-2612-4C2D-85CE-6260DF8240D6}"/>
              </a:ext>
            </a:extLst>
          </p:cNvPr>
          <p:cNvPicPr>
            <a:picLocks noChangeAspect="1"/>
          </p:cNvPicPr>
          <p:nvPr/>
        </p:nvPicPr>
        <p:blipFill rotWithShape="1">
          <a:blip r:embed="rId5">
            <a:alphaModFix/>
          </a:blip>
          <a:srcRect l="24974" r="11250"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9DF01270-B4B6-7447-89A6-83D7D2B72830}"/>
              </a:ext>
            </a:extLst>
          </p:cNvPr>
          <p:cNvSpPr>
            <a:spLocks noGrp="1"/>
          </p:cNvSpPr>
          <p:nvPr>
            <p:ph idx="1"/>
          </p:nvPr>
        </p:nvSpPr>
        <p:spPr>
          <a:xfrm>
            <a:off x="6090574" y="2053390"/>
            <a:ext cx="4977578" cy="4007582"/>
          </a:xfrm>
        </p:spPr>
        <p:txBody>
          <a:bodyPr anchor="ctr">
            <a:normAutofit fontScale="92500" lnSpcReduction="20000"/>
          </a:bodyPr>
          <a:lstStyle/>
          <a:p>
            <a:pPr marL="0" indent="0">
              <a:buNone/>
            </a:pPr>
            <a:r>
              <a:rPr lang="en-US" sz="2600" dirty="0">
                <a:solidFill>
                  <a:srgbClr val="000000"/>
                </a:solidFill>
                <a:cs typeface="Calibri"/>
              </a:rPr>
              <a:t>The first step of creating a FSP is conducting a hazard analysis:</a:t>
            </a:r>
            <a:endParaRPr lang="en-US" sz="2600" dirty="0">
              <a:solidFill>
                <a:srgbClr val="000000"/>
              </a:solidFill>
            </a:endParaRPr>
          </a:p>
          <a:p>
            <a:pPr marL="514350" indent="-514350">
              <a:buAutoNum type="arabicPeriod"/>
            </a:pPr>
            <a:r>
              <a:rPr lang="en-US" sz="2600" dirty="0">
                <a:solidFill>
                  <a:srgbClr val="000000"/>
                </a:solidFill>
                <a:cs typeface="Calibri"/>
              </a:rPr>
              <a:t>List Ingredient/processing steps</a:t>
            </a:r>
          </a:p>
          <a:p>
            <a:pPr marL="514350" indent="-514350">
              <a:buAutoNum type="arabicPeriod"/>
            </a:pPr>
            <a:r>
              <a:rPr lang="en-US" sz="2600" dirty="0">
                <a:solidFill>
                  <a:srgbClr val="000000"/>
                </a:solidFill>
                <a:cs typeface="Calibri"/>
              </a:rPr>
              <a:t>Identify potential food safety hazards</a:t>
            </a:r>
          </a:p>
          <a:p>
            <a:pPr marL="514350" indent="-514350">
              <a:buAutoNum type="arabicPeriod"/>
            </a:pPr>
            <a:r>
              <a:rPr lang="en-US" sz="2600" dirty="0">
                <a:solidFill>
                  <a:srgbClr val="000000"/>
                </a:solidFill>
                <a:cs typeface="Calibri"/>
              </a:rPr>
              <a:t>Determine if hazard requires a PC</a:t>
            </a:r>
          </a:p>
          <a:p>
            <a:pPr marL="514350" indent="-514350">
              <a:buAutoNum type="arabicPeriod"/>
            </a:pPr>
            <a:r>
              <a:rPr lang="en-US" sz="2600" dirty="0">
                <a:solidFill>
                  <a:srgbClr val="000000"/>
                </a:solidFill>
                <a:cs typeface="Calibri"/>
              </a:rPr>
              <a:t>Justify Decision</a:t>
            </a:r>
          </a:p>
          <a:p>
            <a:pPr marL="514350" indent="-514350">
              <a:buAutoNum type="arabicPeriod"/>
            </a:pPr>
            <a:r>
              <a:rPr lang="en-US" sz="2600" dirty="0">
                <a:solidFill>
                  <a:srgbClr val="000000"/>
                </a:solidFill>
                <a:cs typeface="Calibri"/>
              </a:rPr>
              <a:t>Identify preventive controls for significant hazard</a:t>
            </a:r>
          </a:p>
          <a:p>
            <a:pPr marL="514350" indent="-514350">
              <a:buAutoNum type="arabicPeriod"/>
            </a:pPr>
            <a:r>
              <a:rPr lang="en-US" sz="2600" dirty="0">
                <a:solidFill>
                  <a:srgbClr val="000000"/>
                </a:solidFill>
                <a:cs typeface="Calibri"/>
              </a:rPr>
              <a:t>Double check preventive control has been implemented</a:t>
            </a:r>
          </a:p>
          <a:p>
            <a:pPr marL="514350" indent="-514350">
              <a:buAutoNum type="arabicPeriod"/>
            </a:pPr>
            <a:endParaRPr lang="en-US" sz="2000" dirty="0">
              <a:solidFill>
                <a:srgbClr val="000000"/>
              </a:solidFill>
              <a:cs typeface="Calibri"/>
            </a:endParaRPr>
          </a:p>
        </p:txBody>
      </p:sp>
      <p:sp>
        <p:nvSpPr>
          <p:cNvPr id="4" name="Slide Number Placeholder 3">
            <a:extLst>
              <a:ext uri="{FF2B5EF4-FFF2-40B4-BE49-F238E27FC236}">
                <a16:creationId xmlns:a16="http://schemas.microsoft.com/office/drawing/2014/main" id="{3AF43733-E975-2245-9F8B-BEEF3D4DB130}"/>
              </a:ext>
            </a:extLst>
          </p:cNvPr>
          <p:cNvSpPr>
            <a:spLocks noGrp="1"/>
          </p:cNvSpPr>
          <p:nvPr>
            <p:ph type="sldNum" sz="quarter" idx="12"/>
          </p:nvPr>
        </p:nvSpPr>
        <p:spPr>
          <a:xfrm>
            <a:off x="10825930" y="6223702"/>
            <a:ext cx="570728" cy="314067"/>
          </a:xfrm>
        </p:spPr>
        <p:txBody>
          <a:bodyPr>
            <a:normAutofit/>
          </a:bodyPr>
          <a:lstStyle/>
          <a:p>
            <a:pPr>
              <a:spcAft>
                <a:spcPts val="600"/>
              </a:spcAft>
            </a:pPr>
            <a:fld id="{4D095B9C-B6EF-1240-A192-B12E4C4F5D28}" type="slidenum">
              <a:rPr lang="en-US" sz="1100">
                <a:solidFill>
                  <a:srgbClr val="898989"/>
                </a:solidFill>
              </a:rPr>
              <a:pPr>
                <a:spcAft>
                  <a:spcPts val="600"/>
                </a:spcAft>
              </a:pPr>
              <a:t>14</a:t>
            </a:fld>
            <a:endParaRPr lang="en-US" sz="1100">
              <a:solidFill>
                <a:srgbClr val="898989"/>
              </a:solidFill>
            </a:endParaRPr>
          </a:p>
        </p:txBody>
      </p:sp>
    </p:spTree>
    <p:custDataLst>
      <p:tags r:id="rId1"/>
    </p:custDataLst>
    <p:extLst>
      <p:ext uri="{BB962C8B-B14F-4D97-AF65-F5344CB8AC3E}">
        <p14:creationId xmlns:p14="http://schemas.microsoft.com/office/powerpoint/2010/main" val="1111079255"/>
      </p:ext>
    </p:extLst>
  </p:cSld>
  <p:clrMapOvr>
    <a:masterClrMapping/>
  </p:clrMapOvr>
  <mc:AlternateContent xmlns:mc="http://schemas.openxmlformats.org/markup-compatibility/2006" xmlns:p14="http://schemas.microsoft.com/office/powerpoint/2010/main">
    <mc:Choice Requires="p14">
      <p:transition spd="slow" p14:dur="2000" advTm="69790"/>
    </mc:Choice>
    <mc:Fallback xmlns="">
      <p:transition spd="slow" advTm="69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A7AD19-6396-034F-882D-946A11E26B0F}"/>
              </a:ext>
            </a:extLst>
          </p:cNvPr>
          <p:cNvSpPr txBox="1"/>
          <p:nvPr/>
        </p:nvSpPr>
        <p:spPr>
          <a:xfrm>
            <a:off x="6096000" y="1219247"/>
            <a:ext cx="4959927" cy="4093428"/>
          </a:xfrm>
          <a:prstGeom prst="rect">
            <a:avLst/>
          </a:prstGeom>
          <a:noFill/>
        </p:spPr>
        <p:txBody>
          <a:bodyPr wrap="square" rtlCol="0">
            <a:spAutoFit/>
          </a:bodyPr>
          <a:lstStyle/>
          <a:p>
            <a:r>
              <a:rPr lang="en-US" sz="2600" b="1" dirty="0"/>
              <a:t>Chemical Hazards</a:t>
            </a:r>
          </a:p>
          <a:p>
            <a:pPr marL="285750" indent="-285750">
              <a:buFont typeface="Arial" panose="020B0604020202020204" pitchFamily="34" charset="0"/>
              <a:buChar char="•"/>
            </a:pPr>
            <a:r>
              <a:rPr lang="en-US" sz="2600" dirty="0"/>
              <a:t>Supply-chain programs</a:t>
            </a:r>
          </a:p>
          <a:p>
            <a:pPr marL="285750" indent="-285750">
              <a:buFont typeface="Arial" panose="020B0604020202020204" pitchFamily="34" charset="0"/>
              <a:buChar char="•"/>
            </a:pPr>
            <a:r>
              <a:rPr lang="en-US" sz="2600" dirty="0"/>
              <a:t>Allergen Labeling</a:t>
            </a:r>
          </a:p>
          <a:p>
            <a:pPr marL="285750" indent="-285750">
              <a:buFont typeface="Arial" panose="020B0604020202020204" pitchFamily="34" charset="0"/>
              <a:buChar char="•"/>
            </a:pPr>
            <a:r>
              <a:rPr lang="en-US" sz="2600" dirty="0"/>
              <a:t>Sanitation controls to prevent allergen cross-contact</a:t>
            </a:r>
          </a:p>
          <a:p>
            <a:pPr marL="285750" indent="-285750">
              <a:buFont typeface="Arial" panose="020B0604020202020204" pitchFamily="34" charset="0"/>
              <a:buChar char="•"/>
            </a:pPr>
            <a:endParaRPr lang="en-US" sz="2600" dirty="0"/>
          </a:p>
          <a:p>
            <a:r>
              <a:rPr lang="en-US" sz="2600" b="1" dirty="0"/>
              <a:t>Physical Hazards</a:t>
            </a:r>
          </a:p>
          <a:p>
            <a:pPr marL="285750" indent="-285750">
              <a:buFont typeface="Arial" panose="020B0604020202020204" pitchFamily="34" charset="0"/>
              <a:buChar char="•"/>
            </a:pPr>
            <a:r>
              <a:rPr lang="en-US" sz="2600" dirty="0"/>
              <a:t>Process Controls such as</a:t>
            </a:r>
          </a:p>
          <a:p>
            <a:pPr marL="742950" lvl="1" indent="-285750">
              <a:buFont typeface="Arial" panose="020B0604020202020204" pitchFamily="34" charset="0"/>
              <a:buChar char="•"/>
            </a:pPr>
            <a:r>
              <a:rPr lang="en-US" sz="2600" dirty="0"/>
              <a:t>Filtering, metal detection, X-ray devices</a:t>
            </a:r>
          </a:p>
        </p:txBody>
      </p:sp>
      <p:sp>
        <p:nvSpPr>
          <p:cNvPr id="2" name="Title 1">
            <a:extLst>
              <a:ext uri="{FF2B5EF4-FFF2-40B4-BE49-F238E27FC236}">
                <a16:creationId xmlns:a16="http://schemas.microsoft.com/office/drawing/2014/main" id="{CB263E99-ED86-D643-8752-08C6908D0030}"/>
              </a:ext>
            </a:extLst>
          </p:cNvPr>
          <p:cNvSpPr>
            <a:spLocks noGrp="1"/>
          </p:cNvSpPr>
          <p:nvPr>
            <p:ph type="title"/>
          </p:nvPr>
        </p:nvSpPr>
        <p:spPr>
          <a:xfrm>
            <a:off x="838200" y="365126"/>
            <a:ext cx="10515600" cy="764428"/>
          </a:xfrm>
        </p:spPr>
        <p:txBody>
          <a:bodyPr>
            <a:normAutofit/>
          </a:bodyPr>
          <a:lstStyle/>
          <a:p>
            <a:r>
              <a:rPr lang="en-US" sz="3600" b="1" dirty="0">
                <a:solidFill>
                  <a:schemeClr val="tx1">
                    <a:lumMod val="95000"/>
                  </a:schemeClr>
                </a:solidFill>
              </a:rPr>
              <a:t>Potential Preventive Controls Examples</a:t>
            </a:r>
          </a:p>
        </p:txBody>
      </p:sp>
      <p:sp>
        <p:nvSpPr>
          <p:cNvPr id="3" name="Content Placeholder 2">
            <a:extLst>
              <a:ext uri="{FF2B5EF4-FFF2-40B4-BE49-F238E27FC236}">
                <a16:creationId xmlns:a16="http://schemas.microsoft.com/office/drawing/2014/main" id="{7F7E3DCE-1ABB-6D4D-82CD-0E63F4C3290B}"/>
              </a:ext>
            </a:extLst>
          </p:cNvPr>
          <p:cNvSpPr>
            <a:spLocks noGrp="1"/>
          </p:cNvSpPr>
          <p:nvPr>
            <p:ph idx="1"/>
          </p:nvPr>
        </p:nvSpPr>
        <p:spPr>
          <a:xfrm>
            <a:off x="284017" y="1308941"/>
            <a:ext cx="5368637" cy="5549059"/>
          </a:xfrm>
        </p:spPr>
        <p:txBody>
          <a:bodyPr>
            <a:noAutofit/>
          </a:bodyPr>
          <a:lstStyle/>
          <a:p>
            <a:r>
              <a:rPr lang="en-US" sz="2600" b="1" dirty="0"/>
              <a:t>Biological Hazards</a:t>
            </a:r>
          </a:p>
          <a:p>
            <a:pPr lvl="1"/>
            <a:r>
              <a:rPr lang="en-US" sz="2600" dirty="0"/>
              <a:t>Process controls that kill pathogens</a:t>
            </a:r>
          </a:p>
          <a:p>
            <a:pPr lvl="2"/>
            <a:r>
              <a:rPr lang="en-US" sz="2600" dirty="0"/>
              <a:t>E.g. Cooking</a:t>
            </a:r>
          </a:p>
          <a:p>
            <a:pPr lvl="1"/>
            <a:r>
              <a:rPr lang="en-US" sz="2600" dirty="0"/>
              <a:t>Process controls that prevent growth; e.g.</a:t>
            </a:r>
          </a:p>
          <a:p>
            <a:pPr lvl="2"/>
            <a:r>
              <a:rPr lang="en-US" sz="2600" dirty="0"/>
              <a:t>Time/temperature controls</a:t>
            </a:r>
          </a:p>
          <a:p>
            <a:pPr lvl="2"/>
            <a:r>
              <a:rPr lang="en-US" sz="2600" dirty="0"/>
              <a:t>Checking formulation</a:t>
            </a:r>
          </a:p>
          <a:p>
            <a:pPr lvl="1"/>
            <a:r>
              <a:rPr lang="en-US" sz="2600" dirty="0"/>
              <a:t>Supply-chain programs for sensitive ingredients used without a kill step</a:t>
            </a:r>
          </a:p>
          <a:p>
            <a:pPr lvl="1"/>
            <a:r>
              <a:rPr lang="en-US" sz="2600" dirty="0"/>
              <a:t>Sanitation Controls that prevent recontamination</a:t>
            </a:r>
          </a:p>
        </p:txBody>
      </p:sp>
      <p:sp>
        <p:nvSpPr>
          <p:cNvPr id="4" name="Slide Number Placeholder 3">
            <a:extLst>
              <a:ext uri="{FF2B5EF4-FFF2-40B4-BE49-F238E27FC236}">
                <a16:creationId xmlns:a16="http://schemas.microsoft.com/office/drawing/2014/main" id="{D7375013-4DCA-B741-ABD1-DCBE747EC9BE}"/>
              </a:ext>
            </a:extLst>
          </p:cNvPr>
          <p:cNvSpPr>
            <a:spLocks noGrp="1"/>
          </p:cNvSpPr>
          <p:nvPr>
            <p:ph type="sldNum" sz="quarter" idx="12"/>
          </p:nvPr>
        </p:nvSpPr>
        <p:spPr/>
        <p:txBody>
          <a:bodyPr/>
          <a:lstStyle/>
          <a:p>
            <a:fld id="{4D095B9C-B6EF-1240-A192-B12E4C4F5D28}" type="slidenum">
              <a:rPr lang="en-US" smtClean="0"/>
              <a:t>15</a:t>
            </a:fld>
            <a:endParaRPr lang="en-US"/>
          </a:p>
        </p:txBody>
      </p:sp>
    </p:spTree>
    <p:extLst>
      <p:ext uri="{BB962C8B-B14F-4D97-AF65-F5344CB8AC3E}">
        <p14:creationId xmlns:p14="http://schemas.microsoft.com/office/powerpoint/2010/main" val="3205831432"/>
      </p:ext>
    </p:extLst>
  </p:cSld>
  <p:clrMapOvr>
    <a:masterClrMapping/>
  </p:clrMapOvr>
  <mc:AlternateContent xmlns:mc="http://schemas.openxmlformats.org/markup-compatibility/2006" xmlns:p14="http://schemas.microsoft.com/office/powerpoint/2010/main">
    <mc:Choice Requires="p14">
      <p:transition spd="slow" p14:dur="2000" advTm="60767"/>
    </mc:Choice>
    <mc:Fallback xmlns="">
      <p:transition spd="slow" advTm="6076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2C71FF-241D-074A-92B6-BE77285215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5B9C-B6EF-1240-A192-B12E4C4F5D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Content Placeholder 3">
            <a:extLst>
              <a:ext uri="{FF2B5EF4-FFF2-40B4-BE49-F238E27FC236}">
                <a16:creationId xmlns:a16="http://schemas.microsoft.com/office/drawing/2014/main" id="{09A1C5E9-7C2A-0A43-8B55-718E7C804CC1}"/>
              </a:ext>
            </a:extLst>
          </p:cNvPr>
          <p:cNvGraphicFramePr>
            <a:graphicFrameLocks/>
          </p:cNvGraphicFramePr>
          <p:nvPr/>
        </p:nvGraphicFramePr>
        <p:xfrm>
          <a:off x="1203511" y="2094099"/>
          <a:ext cx="9784978" cy="4387383"/>
        </p:xfrm>
        <a:graphic>
          <a:graphicData uri="http://schemas.openxmlformats.org/drawingml/2006/table">
            <a:tbl>
              <a:tblPr firstRow="1" bandRow="1">
                <a:tableStyleId>{5940675A-B579-460E-94D1-54222C63F5DA}</a:tableStyleId>
              </a:tblPr>
              <a:tblGrid>
                <a:gridCol w="1359025">
                  <a:extLst>
                    <a:ext uri="{9D8B030D-6E8A-4147-A177-3AD203B41FA5}">
                      <a16:colId xmlns:a16="http://schemas.microsoft.com/office/drawing/2014/main" val="20000"/>
                    </a:ext>
                  </a:extLst>
                </a:gridCol>
                <a:gridCol w="362407">
                  <a:extLst>
                    <a:ext uri="{9D8B030D-6E8A-4147-A177-3AD203B41FA5}">
                      <a16:colId xmlns:a16="http://schemas.microsoft.com/office/drawing/2014/main" val="20001"/>
                    </a:ext>
                  </a:extLst>
                </a:gridCol>
                <a:gridCol w="1359025">
                  <a:extLst>
                    <a:ext uri="{9D8B030D-6E8A-4147-A177-3AD203B41FA5}">
                      <a16:colId xmlns:a16="http://schemas.microsoft.com/office/drawing/2014/main" val="20002"/>
                    </a:ext>
                  </a:extLst>
                </a:gridCol>
                <a:gridCol w="815415">
                  <a:extLst>
                    <a:ext uri="{9D8B030D-6E8A-4147-A177-3AD203B41FA5}">
                      <a16:colId xmlns:a16="http://schemas.microsoft.com/office/drawing/2014/main" val="20003"/>
                    </a:ext>
                  </a:extLst>
                </a:gridCol>
                <a:gridCol w="815415">
                  <a:extLst>
                    <a:ext uri="{9D8B030D-6E8A-4147-A177-3AD203B41FA5}">
                      <a16:colId xmlns:a16="http://schemas.microsoft.com/office/drawing/2014/main" val="20004"/>
                    </a:ext>
                  </a:extLst>
                </a:gridCol>
                <a:gridCol w="1449626">
                  <a:extLst>
                    <a:ext uri="{9D8B030D-6E8A-4147-A177-3AD203B41FA5}">
                      <a16:colId xmlns:a16="http://schemas.microsoft.com/office/drawing/2014/main" val="20005"/>
                    </a:ext>
                  </a:extLst>
                </a:gridCol>
                <a:gridCol w="2355643">
                  <a:extLst>
                    <a:ext uri="{9D8B030D-6E8A-4147-A177-3AD203B41FA5}">
                      <a16:colId xmlns:a16="http://schemas.microsoft.com/office/drawing/2014/main" val="20006"/>
                    </a:ext>
                  </a:extLst>
                </a:gridCol>
                <a:gridCol w="634211">
                  <a:extLst>
                    <a:ext uri="{9D8B030D-6E8A-4147-A177-3AD203B41FA5}">
                      <a16:colId xmlns:a16="http://schemas.microsoft.com/office/drawing/2014/main" val="20007"/>
                    </a:ext>
                  </a:extLst>
                </a:gridCol>
                <a:gridCol w="634211">
                  <a:extLst>
                    <a:ext uri="{9D8B030D-6E8A-4147-A177-3AD203B41FA5}">
                      <a16:colId xmlns:a16="http://schemas.microsoft.com/office/drawing/2014/main" val="20008"/>
                    </a:ext>
                  </a:extLst>
                </a:gridCol>
              </a:tblGrid>
              <a:tr h="2664404">
                <a:tc rowSpan="2">
                  <a:txBody>
                    <a:bodyPr/>
                    <a:lstStyle/>
                    <a:p>
                      <a:pPr algn="ctr"/>
                      <a:r>
                        <a:rPr lang="en-US" sz="1600" dirty="0"/>
                        <a:t>(1) Ingredient/ Processing Step</a:t>
                      </a:r>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algn="ctr"/>
                      <a:r>
                        <a:rPr lang="en-US" sz="1600" dirty="0"/>
                        <a:t>(2)</a:t>
                      </a:r>
                      <a:r>
                        <a:rPr lang="en-US" sz="1600" baseline="0" dirty="0"/>
                        <a:t> </a:t>
                      </a:r>
                    </a:p>
                    <a:p>
                      <a:pPr algn="ctr"/>
                      <a:r>
                        <a:rPr lang="en-US" sz="1600" baseline="0" dirty="0"/>
                        <a:t>Identify </a:t>
                      </a:r>
                      <a:r>
                        <a:rPr lang="en-US" sz="1600" u="sng" baseline="0" dirty="0"/>
                        <a:t>potential</a:t>
                      </a:r>
                      <a:r>
                        <a:rPr lang="en-US" sz="1600" u="none" baseline="0" dirty="0"/>
                        <a:t> food safety hazards introduced, controlled or enhanced at this step</a:t>
                      </a:r>
                    </a:p>
                  </a:txBody>
                  <a:tcPr>
                    <a:solidFill>
                      <a:schemeClr val="accent1">
                        <a:lumMod val="20000"/>
                        <a:lumOff val="80000"/>
                      </a:schemeClr>
                    </a:solidFill>
                  </a:tcPr>
                </a:tc>
                <a:tc rowSpan="2" hMerge="1">
                  <a:txBody>
                    <a:bodyPr/>
                    <a:lstStyle/>
                    <a:p>
                      <a:endParaRPr lang="en-US"/>
                    </a:p>
                  </a:txBody>
                  <a:tcPr/>
                </a:tc>
                <a:tc gridSpan="2">
                  <a:txBody>
                    <a:bodyPr/>
                    <a:lstStyle/>
                    <a:p>
                      <a:pPr algn="ctr"/>
                      <a:r>
                        <a:rPr lang="en-US" sz="1600" dirty="0"/>
                        <a:t>(3) </a:t>
                      </a:r>
                    </a:p>
                    <a:p>
                      <a:pPr algn="ctr"/>
                      <a:r>
                        <a:rPr lang="en-US" sz="1600" dirty="0"/>
                        <a:t>Do any </a:t>
                      </a:r>
                      <a:r>
                        <a:rPr lang="en-US" sz="1600" u="sng" dirty="0"/>
                        <a:t>potential</a:t>
                      </a:r>
                      <a:r>
                        <a:rPr lang="en-US" sz="1600" u="none" dirty="0"/>
                        <a:t> food safety hazards </a:t>
                      </a:r>
                      <a:r>
                        <a:rPr lang="en-US" sz="1600" u="none" baseline="0" dirty="0"/>
                        <a:t>require a preventive</a:t>
                      </a:r>
                      <a:r>
                        <a:rPr lang="en-US" sz="1600" u="none" dirty="0"/>
                        <a:t> control?</a:t>
                      </a:r>
                    </a:p>
                  </a:txBody>
                  <a:tcPr>
                    <a:solidFill>
                      <a:schemeClr val="accent1">
                        <a:lumMod val="20000"/>
                        <a:lumOff val="80000"/>
                      </a:schemeClr>
                    </a:solidFill>
                  </a:tcPr>
                </a:tc>
                <a:tc hMerge="1">
                  <a:txBody>
                    <a:bodyPr/>
                    <a:lstStyle/>
                    <a:p>
                      <a:endParaRPr lang="en-US"/>
                    </a:p>
                  </a:txBody>
                  <a:tcPr/>
                </a:tc>
                <a:tc rowSpan="2">
                  <a:txBody>
                    <a:bodyPr/>
                    <a:lstStyle/>
                    <a:p>
                      <a:pPr algn="ctr"/>
                      <a:r>
                        <a:rPr lang="en-US" sz="1600" dirty="0"/>
                        <a:t>(4)</a:t>
                      </a:r>
                      <a:r>
                        <a:rPr lang="en-US" sz="1600" baseline="0" dirty="0"/>
                        <a:t> </a:t>
                      </a:r>
                    </a:p>
                    <a:p>
                      <a:pPr algn="ctr"/>
                      <a:r>
                        <a:rPr lang="en-US" sz="1600" baseline="0" dirty="0"/>
                        <a:t>Justify your decision for column 3</a:t>
                      </a:r>
                      <a:endParaRPr lang="en-US" sz="1600" dirty="0"/>
                    </a:p>
                  </a:txBody>
                  <a:tcPr>
                    <a:solidFill>
                      <a:schemeClr val="accent1">
                        <a:lumMod val="20000"/>
                        <a:lumOff val="80000"/>
                      </a:schemeClr>
                    </a:solidFill>
                  </a:tcPr>
                </a:tc>
                <a:tc rowSpan="2">
                  <a:txBody>
                    <a:bodyPr/>
                    <a:lstStyle/>
                    <a:p>
                      <a:pPr algn="ctr"/>
                      <a:r>
                        <a:rPr lang="en-US" sz="1600" dirty="0"/>
                        <a:t>(5) </a:t>
                      </a:r>
                    </a:p>
                    <a:p>
                      <a:pPr algn="ctr"/>
                      <a:r>
                        <a:rPr lang="en-US" sz="1600" dirty="0"/>
                        <a:t>What preventive control measure(s) can be applied to significantly minimize or prevent the food safety hazard?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Process including CCPs, Allergen, Sanitation, Supply-chain, other preventive control</a:t>
                      </a:r>
                      <a:endParaRPr lang="en-US" sz="1200" b="0" i="1" dirty="0"/>
                    </a:p>
                  </a:txBody>
                  <a:tcPr>
                    <a:solidFill>
                      <a:schemeClr val="accent1">
                        <a:lumMod val="20000"/>
                        <a:lumOff val="80000"/>
                      </a:schemeClr>
                    </a:solidFill>
                  </a:tcPr>
                </a:tc>
                <a:tc gridSpan="2">
                  <a:txBody>
                    <a:bodyPr/>
                    <a:lstStyle/>
                    <a:p>
                      <a:pPr algn="ctr"/>
                      <a:r>
                        <a:rPr lang="en-US" sz="1600" dirty="0"/>
                        <a:t>(6)</a:t>
                      </a:r>
                    </a:p>
                    <a:p>
                      <a:pPr algn="ctr"/>
                      <a:r>
                        <a:rPr lang="en-US" sz="1600" baseline="0" dirty="0"/>
                        <a:t>Is </a:t>
                      </a:r>
                      <a:r>
                        <a:rPr lang="en-US" sz="1600" b="0" kern="1200" dirty="0">
                          <a:solidFill>
                            <a:schemeClr val="tx1"/>
                          </a:solidFill>
                          <a:effectLst/>
                          <a:latin typeface="+mn-lt"/>
                          <a:ea typeface="+mn-ea"/>
                          <a:cs typeface="+mn-cs"/>
                        </a:rPr>
                        <a:t>the preventive control applied at </a:t>
                      </a:r>
                      <a:r>
                        <a:rPr lang="en-US" sz="1600" baseline="0" dirty="0"/>
                        <a:t>this step?</a:t>
                      </a:r>
                    </a:p>
                  </a:txBody>
                  <a:tcP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444067">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a:r>
                        <a:rPr lang="en-US" sz="1600" dirty="0"/>
                        <a:t>Yes</a:t>
                      </a:r>
                    </a:p>
                  </a:txBody>
                  <a:tcPr>
                    <a:solidFill>
                      <a:schemeClr val="accent1">
                        <a:lumMod val="20000"/>
                        <a:lumOff val="80000"/>
                      </a:schemeClr>
                    </a:solidFill>
                  </a:tcPr>
                </a:tc>
                <a:tc>
                  <a:txBody>
                    <a:bodyPr/>
                    <a:lstStyle/>
                    <a:p>
                      <a:pPr algn="ctr"/>
                      <a:r>
                        <a:rPr lang="en-US" sz="1600" dirty="0"/>
                        <a:t>No</a:t>
                      </a:r>
                    </a:p>
                  </a:txBody>
                  <a:tcPr>
                    <a:solidFill>
                      <a:schemeClr val="accent1">
                        <a:lumMod val="20000"/>
                        <a:lumOff val="80000"/>
                      </a:schemeClr>
                    </a:solidFill>
                  </a:tcPr>
                </a:tc>
                <a:tc vMerge="1">
                  <a:txBody>
                    <a:bodyPr/>
                    <a:lstStyle/>
                    <a:p>
                      <a:endParaRPr lang="en-US"/>
                    </a:p>
                  </a:txBody>
                  <a:tcPr/>
                </a:tc>
                <a:tc vMerge="1">
                  <a:txBody>
                    <a:bodyPr/>
                    <a:lstStyle/>
                    <a:p>
                      <a:endParaRPr lang="en-US"/>
                    </a:p>
                  </a:txBody>
                  <a:tcPr/>
                </a:tc>
                <a:tc>
                  <a:txBody>
                    <a:bodyPr/>
                    <a:lstStyle/>
                    <a:p>
                      <a:pPr algn="ctr"/>
                      <a:r>
                        <a:rPr lang="en-US" sz="1600" dirty="0"/>
                        <a:t>Yes</a:t>
                      </a:r>
                    </a:p>
                  </a:txBody>
                  <a:tcPr>
                    <a:solidFill>
                      <a:schemeClr val="accent1">
                        <a:lumMod val="20000"/>
                        <a:lumOff val="80000"/>
                      </a:schemeClr>
                    </a:solidFill>
                  </a:tcPr>
                </a:tc>
                <a:tc>
                  <a:txBody>
                    <a:bodyPr/>
                    <a:lstStyle/>
                    <a:p>
                      <a:pPr algn="ctr"/>
                      <a:r>
                        <a:rPr lang="en-US" sz="1600" dirty="0"/>
                        <a:t>No</a:t>
                      </a:r>
                    </a:p>
                  </a:txBody>
                  <a:tcPr>
                    <a:solidFill>
                      <a:schemeClr val="accent1">
                        <a:lumMod val="20000"/>
                        <a:lumOff val="80000"/>
                      </a:schemeClr>
                    </a:solidFill>
                  </a:tcPr>
                </a:tc>
                <a:extLst>
                  <a:ext uri="{0D108BD9-81ED-4DB2-BD59-A6C34878D82A}">
                    <a16:rowId xmlns:a16="http://schemas.microsoft.com/office/drawing/2014/main" val="10001"/>
                  </a:ext>
                </a:extLst>
              </a:tr>
              <a:tr h="426304">
                <a:tc rowSpan="3">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solidFill>
                      <a:schemeClr val="bg1"/>
                    </a:solidFill>
                  </a:tcPr>
                </a:tc>
                <a:tc>
                  <a:txBody>
                    <a:bodyPr/>
                    <a:lstStyle/>
                    <a:p>
                      <a:r>
                        <a:rPr lang="en-US" dirty="0"/>
                        <a:t>B</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26304">
                <a:tc vMerge="1">
                  <a:txBody>
                    <a:bodyPr/>
                    <a:lstStyle/>
                    <a:p>
                      <a:endParaRPr lang="en-US" dirty="0"/>
                    </a:p>
                  </a:txBody>
                  <a:tcPr/>
                </a:tc>
                <a:tc>
                  <a:txBody>
                    <a:bodyPr/>
                    <a:lstStyle/>
                    <a:p>
                      <a:r>
                        <a:rPr lang="en-US" dirty="0"/>
                        <a:t>C</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26304">
                <a:tc vMerge="1">
                  <a:txBody>
                    <a:bodyPr/>
                    <a:lstStyle/>
                    <a:p>
                      <a:endParaRPr lang="en-US" dirty="0"/>
                    </a:p>
                  </a:txBody>
                  <a:tcPr/>
                </a:tc>
                <a:tc>
                  <a:txBody>
                    <a:bodyPr/>
                    <a:lstStyle/>
                    <a:p>
                      <a:r>
                        <a:rPr lang="en-US" dirty="0"/>
                        <a:t>P</a:t>
                      </a:r>
                    </a:p>
                  </a:txBody>
                  <a:tcPr>
                    <a:lnB w="12700" cap="flat" cmpd="sng" algn="ctr">
                      <a:solidFill>
                        <a:schemeClr val="tx1"/>
                      </a:solidFill>
                      <a:prstDash val="lgDash"/>
                      <a:round/>
                      <a:headEnd type="none" w="med" len="med"/>
                      <a:tailEnd type="none" w="med" len="med"/>
                    </a:lnB>
                  </a:tcPr>
                </a:tc>
                <a:tc>
                  <a:txBody>
                    <a:bodyPr/>
                    <a:lstStyle/>
                    <a:p>
                      <a:endParaRPr lang="en-US" dirty="0"/>
                    </a:p>
                  </a:txBody>
                  <a:tcPr>
                    <a:lnB w="12700" cap="flat" cmpd="sng" algn="ctr">
                      <a:solidFill>
                        <a:schemeClr val="tx1"/>
                      </a:solidFill>
                      <a:prstDash val="lgDash"/>
                      <a:round/>
                      <a:headEnd type="none" w="med" len="med"/>
                      <a:tailEnd type="none" w="med" len="med"/>
                    </a:lnB>
                  </a:tcPr>
                </a:tc>
                <a:tc>
                  <a:txBody>
                    <a:bodyPr/>
                    <a:lstStyle/>
                    <a:p>
                      <a:endParaRPr lang="en-US" dirty="0"/>
                    </a:p>
                  </a:txBody>
                  <a:tcPr>
                    <a:lnB w="12700" cap="flat" cmpd="sng" algn="ctr">
                      <a:solidFill>
                        <a:schemeClr val="tx1"/>
                      </a:solidFill>
                      <a:prstDash val="lgDash"/>
                      <a:round/>
                      <a:headEnd type="none" w="med" len="med"/>
                      <a:tailEnd type="none" w="med" len="med"/>
                    </a:lnB>
                  </a:tcPr>
                </a:tc>
                <a:tc>
                  <a:txBody>
                    <a:bodyPr/>
                    <a:lstStyle/>
                    <a:p>
                      <a:endParaRPr lang="en-US" dirty="0"/>
                    </a:p>
                  </a:txBody>
                  <a:tcPr>
                    <a:lnB w="12700" cap="flat" cmpd="sng" algn="ctr">
                      <a:solidFill>
                        <a:schemeClr val="tx1"/>
                      </a:solidFill>
                      <a:prstDash val="lgDash"/>
                      <a:round/>
                      <a:headEnd type="none" w="med" len="med"/>
                      <a:tailEnd type="none" w="med" len="med"/>
                    </a:lnB>
                  </a:tcPr>
                </a:tc>
                <a:tc>
                  <a:txBody>
                    <a:bodyPr/>
                    <a:lstStyle/>
                    <a:p>
                      <a:endParaRPr lang="en-US" dirty="0"/>
                    </a:p>
                  </a:txBody>
                  <a:tcPr>
                    <a:lnB w="12700" cap="flat" cmpd="sng" algn="ctr">
                      <a:solidFill>
                        <a:schemeClr val="tx1"/>
                      </a:solidFill>
                      <a:prstDash val="lgDash"/>
                      <a:round/>
                      <a:headEnd type="none" w="med" len="med"/>
                      <a:tailEnd type="none" w="med" len="med"/>
                    </a:lnB>
                  </a:tcPr>
                </a:tc>
                <a:tc>
                  <a:txBody>
                    <a:bodyPr/>
                    <a:lstStyle/>
                    <a:p>
                      <a:endParaRPr lang="en-US" dirty="0"/>
                    </a:p>
                  </a:txBody>
                  <a:tcPr>
                    <a:lnB w="12700" cap="flat" cmpd="sng" algn="ctr">
                      <a:solidFill>
                        <a:schemeClr val="tx1"/>
                      </a:solidFill>
                      <a:prstDash val="lgDash"/>
                      <a:round/>
                      <a:headEnd type="none" w="med" len="med"/>
                      <a:tailEnd type="none" w="med" len="med"/>
                    </a:lnB>
                  </a:tcPr>
                </a:tc>
                <a:tc>
                  <a:txBody>
                    <a:bodyPr/>
                    <a:lstStyle/>
                    <a:p>
                      <a:endParaRPr lang="en-US" dirty="0"/>
                    </a:p>
                  </a:txBody>
                  <a:tcPr>
                    <a:lnB w="12700" cap="flat" cmpd="sng" algn="ctr">
                      <a:solidFill>
                        <a:schemeClr val="tx1"/>
                      </a:solidFill>
                      <a:prstDash val="lgDash"/>
                      <a:round/>
                      <a:headEnd type="none" w="med" len="med"/>
                      <a:tailEnd type="none" w="med" len="med"/>
                    </a:lnB>
                  </a:tcPr>
                </a:tc>
                <a:tc>
                  <a:txBody>
                    <a:bodyPr/>
                    <a:lstStyle/>
                    <a:p>
                      <a:endParaRPr lang="en-US" dirty="0"/>
                    </a:p>
                  </a:txBody>
                  <a:tcPr>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A772137F-6348-E948-84AB-C68006942CC1}"/>
              </a:ext>
            </a:extLst>
          </p:cNvPr>
          <p:cNvGraphicFramePr>
            <a:graphicFrameLocks noGrp="1"/>
          </p:cNvGraphicFramePr>
          <p:nvPr/>
        </p:nvGraphicFramePr>
        <p:xfrm>
          <a:off x="1203511" y="859533"/>
          <a:ext cx="9784977" cy="1234566"/>
        </p:xfrm>
        <a:graphic>
          <a:graphicData uri="http://schemas.openxmlformats.org/drawingml/2006/table">
            <a:tbl>
              <a:tblPr firstRow="1" bandRow="1">
                <a:tableStyleId>{5940675A-B579-460E-94D1-54222C63F5DA}</a:tableStyleId>
              </a:tblPr>
              <a:tblGrid>
                <a:gridCol w="1721431">
                  <a:extLst>
                    <a:ext uri="{9D8B030D-6E8A-4147-A177-3AD203B41FA5}">
                      <a16:colId xmlns:a16="http://schemas.microsoft.com/office/drawing/2014/main" val="20000"/>
                    </a:ext>
                  </a:extLst>
                </a:gridCol>
                <a:gridCol w="271805">
                  <a:extLst>
                    <a:ext uri="{9D8B030D-6E8A-4147-A177-3AD203B41FA5}">
                      <a16:colId xmlns:a16="http://schemas.microsoft.com/office/drawing/2014/main" val="20001"/>
                    </a:ext>
                  </a:extLst>
                </a:gridCol>
                <a:gridCol w="4530082">
                  <a:extLst>
                    <a:ext uri="{9D8B030D-6E8A-4147-A177-3AD203B41FA5}">
                      <a16:colId xmlns:a16="http://schemas.microsoft.com/office/drawing/2014/main" val="20002"/>
                    </a:ext>
                  </a:extLst>
                </a:gridCol>
                <a:gridCol w="1721431">
                  <a:extLst>
                    <a:ext uri="{9D8B030D-6E8A-4147-A177-3AD203B41FA5}">
                      <a16:colId xmlns:a16="http://schemas.microsoft.com/office/drawing/2014/main" val="20003"/>
                    </a:ext>
                  </a:extLst>
                </a:gridCol>
                <a:gridCol w="1540228">
                  <a:extLst>
                    <a:ext uri="{9D8B030D-6E8A-4147-A177-3AD203B41FA5}">
                      <a16:colId xmlns:a16="http://schemas.microsoft.com/office/drawing/2014/main" val="20004"/>
                    </a:ext>
                  </a:extLst>
                </a:gridCol>
              </a:tblGrid>
              <a:tr h="434403">
                <a:tc gridSpan="2">
                  <a:txBody>
                    <a:bodyPr/>
                    <a:lstStyle/>
                    <a:p>
                      <a:r>
                        <a:rPr lang="en-US" b="1" dirty="0"/>
                        <a:t>Hazard Analysis</a:t>
                      </a:r>
                    </a:p>
                  </a:txBody>
                  <a:tcPr/>
                </a:tc>
                <a:tc hMerge="1">
                  <a:txBody>
                    <a:bodyPr/>
                    <a:lstStyle/>
                    <a:p>
                      <a:endParaRPr lang="en-US" dirty="0"/>
                    </a:p>
                  </a:txBody>
                  <a:tcPr/>
                </a:tc>
                <a:tc gridSpan="2">
                  <a:txBody>
                    <a:bodyPr/>
                    <a:lstStyle/>
                    <a:p>
                      <a:r>
                        <a:rPr lang="en-US" i="0" dirty="0"/>
                        <a:t>PRODUCT: </a:t>
                      </a:r>
                    </a:p>
                  </a:txBody>
                  <a:tcPr/>
                </a:tc>
                <a:tc hMerge="1">
                  <a:txBody>
                    <a:bodyPr/>
                    <a:lstStyle/>
                    <a:p>
                      <a:endParaRPr lang="en-US" dirty="0"/>
                    </a:p>
                  </a:txBody>
                  <a:tcPr/>
                </a:tc>
                <a:tc>
                  <a:txBody>
                    <a:bodyPr/>
                    <a:lstStyle/>
                    <a:p>
                      <a:r>
                        <a:rPr lang="en-US" dirty="0"/>
                        <a:t>PAGE X of Y</a:t>
                      </a:r>
                    </a:p>
                  </a:txBody>
                  <a:tcPr/>
                </a:tc>
                <a:extLst>
                  <a:ext uri="{0D108BD9-81ED-4DB2-BD59-A6C34878D82A}">
                    <a16:rowId xmlns:a16="http://schemas.microsoft.com/office/drawing/2014/main" val="10000"/>
                  </a:ext>
                </a:extLst>
              </a:tr>
              <a:tr h="434403">
                <a:tc>
                  <a:txBody>
                    <a:bodyPr/>
                    <a:lstStyle/>
                    <a:p>
                      <a:r>
                        <a:rPr lang="en-US" dirty="0"/>
                        <a:t>PLANT</a:t>
                      </a:r>
                      <a:r>
                        <a:rPr lang="en-US" baseline="0" dirty="0"/>
                        <a:t> NAME</a:t>
                      </a:r>
                      <a:endParaRPr lang="en-US" dirty="0"/>
                    </a:p>
                  </a:txBody>
                  <a:tcPr/>
                </a:tc>
                <a:tc gridSpan="2">
                  <a:txBody>
                    <a:bodyPr/>
                    <a:lstStyle/>
                    <a:p>
                      <a:endParaRPr lang="en-US" dirty="0"/>
                    </a:p>
                  </a:txBody>
                  <a:tcPr/>
                </a:tc>
                <a:tc hMerge="1">
                  <a:txBody>
                    <a:bodyPr/>
                    <a:lstStyle/>
                    <a:p>
                      <a:endParaRPr lang="en-US" dirty="0"/>
                    </a:p>
                  </a:txBody>
                  <a:tcPr/>
                </a:tc>
                <a:tc>
                  <a:txBody>
                    <a:bodyPr/>
                    <a:lstStyle/>
                    <a:p>
                      <a:pPr algn="r"/>
                      <a:r>
                        <a:rPr lang="en-US" dirty="0"/>
                        <a:t>ISSUE DATE</a:t>
                      </a:r>
                    </a:p>
                  </a:txBody>
                  <a:tcPr/>
                </a:tc>
                <a:tc>
                  <a:txBody>
                    <a:bodyPr/>
                    <a:lstStyle/>
                    <a:p>
                      <a:r>
                        <a:rPr lang="en-US" dirty="0"/>
                        <a:t>mm/</a:t>
                      </a:r>
                      <a:r>
                        <a:rPr lang="en-US" dirty="0" err="1"/>
                        <a:t>dd</a:t>
                      </a:r>
                      <a:r>
                        <a:rPr lang="en-US" dirty="0"/>
                        <a:t>/</a:t>
                      </a:r>
                      <a:r>
                        <a:rPr lang="en-US" dirty="0" err="1"/>
                        <a:t>yy</a:t>
                      </a:r>
                      <a:endParaRPr lang="en-US" dirty="0"/>
                    </a:p>
                  </a:txBody>
                  <a:tcPr/>
                </a:tc>
                <a:extLst>
                  <a:ext uri="{0D108BD9-81ED-4DB2-BD59-A6C34878D82A}">
                    <a16:rowId xmlns:a16="http://schemas.microsoft.com/office/drawing/2014/main" val="10001"/>
                  </a:ext>
                </a:extLst>
              </a:tr>
              <a:tr h="310894">
                <a:tc>
                  <a:txBody>
                    <a:bodyPr/>
                    <a:lstStyle/>
                    <a:p>
                      <a:r>
                        <a:rPr lang="en-US" dirty="0"/>
                        <a:t>ADDRESS</a:t>
                      </a:r>
                    </a:p>
                  </a:txBody>
                  <a:tcPr/>
                </a:tc>
                <a:tc gridSpan="2">
                  <a:txBody>
                    <a:bodyPr/>
                    <a:lstStyle/>
                    <a:p>
                      <a:endParaRPr lang="en-US" dirty="0"/>
                    </a:p>
                  </a:txBody>
                  <a:tcPr/>
                </a:tc>
                <a:tc hMerge="1">
                  <a:txBody>
                    <a:bodyPr/>
                    <a:lstStyle/>
                    <a:p>
                      <a:endParaRPr lang="en-US" dirty="0"/>
                    </a:p>
                  </a:txBody>
                  <a:tcPr/>
                </a:tc>
                <a:tc>
                  <a:txBody>
                    <a:bodyPr/>
                    <a:lstStyle/>
                    <a:p>
                      <a:pPr algn="r"/>
                      <a:r>
                        <a:rPr lang="en-US" dirty="0"/>
                        <a:t>SUPERSEDES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mm/</a:t>
                      </a:r>
                      <a:r>
                        <a:rPr lang="en-US" dirty="0" err="1"/>
                        <a:t>dd</a:t>
                      </a:r>
                      <a:r>
                        <a:rPr lang="en-US" dirty="0"/>
                        <a:t>/</a:t>
                      </a:r>
                      <a:r>
                        <a:rPr lang="en-US" dirty="0" err="1"/>
                        <a:t>yy</a:t>
                      </a:r>
                      <a:endParaRPr lang="en-US" dirty="0"/>
                    </a:p>
                  </a:txBody>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FA40CB8C-F32B-D74E-8090-017A6337CAC7}"/>
              </a:ext>
            </a:extLst>
          </p:cNvPr>
          <p:cNvSpPr txBox="1"/>
          <p:nvPr/>
        </p:nvSpPr>
        <p:spPr>
          <a:xfrm>
            <a:off x="3718111" y="82737"/>
            <a:ext cx="97849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Light" panose="020F0302020204030204"/>
                <a:ea typeface="+mn-ea"/>
                <a:cs typeface="+mn-cs"/>
              </a:rPr>
              <a:t>Hazard Analysis Example</a:t>
            </a:r>
          </a:p>
        </p:txBody>
      </p:sp>
      <p:sp>
        <p:nvSpPr>
          <p:cNvPr id="8" name="TextBox 7">
            <a:extLst>
              <a:ext uri="{FF2B5EF4-FFF2-40B4-BE49-F238E27FC236}">
                <a16:creationId xmlns:a16="http://schemas.microsoft.com/office/drawing/2014/main" id="{1E140580-09D4-2E47-942A-CAC25DAFF34A}"/>
              </a:ext>
            </a:extLst>
          </p:cNvPr>
          <p:cNvSpPr txBox="1"/>
          <p:nvPr/>
        </p:nvSpPr>
        <p:spPr>
          <a:xfrm>
            <a:off x="4490935" y="876301"/>
            <a:ext cx="4439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Prepared Frozen Omelet</a:t>
            </a:r>
          </a:p>
        </p:txBody>
      </p:sp>
      <p:sp>
        <p:nvSpPr>
          <p:cNvPr id="9" name="TextBox 8">
            <a:extLst>
              <a:ext uri="{FF2B5EF4-FFF2-40B4-BE49-F238E27FC236}">
                <a16:creationId xmlns:a16="http://schemas.microsoft.com/office/drawing/2014/main" id="{5B274F36-97F1-7944-A9E5-689827341A9C}"/>
              </a:ext>
            </a:extLst>
          </p:cNvPr>
          <p:cNvSpPr txBox="1"/>
          <p:nvPr/>
        </p:nvSpPr>
        <p:spPr>
          <a:xfrm>
            <a:off x="3054485" y="1356150"/>
            <a:ext cx="3540868" cy="369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Joe’s Famous Breakfasts Facility</a:t>
            </a:r>
          </a:p>
        </p:txBody>
      </p:sp>
      <p:sp>
        <p:nvSpPr>
          <p:cNvPr id="10" name="TextBox 9">
            <a:extLst>
              <a:ext uri="{FF2B5EF4-FFF2-40B4-BE49-F238E27FC236}">
                <a16:creationId xmlns:a16="http://schemas.microsoft.com/office/drawing/2014/main" id="{4529F2AE-0E5E-E148-9E66-CD3DFAAD706F}"/>
              </a:ext>
            </a:extLst>
          </p:cNvPr>
          <p:cNvSpPr txBox="1"/>
          <p:nvPr/>
        </p:nvSpPr>
        <p:spPr>
          <a:xfrm>
            <a:off x="3054485" y="1725801"/>
            <a:ext cx="3540868" cy="3682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1000 Main St, Amherst MA USA</a:t>
            </a:r>
          </a:p>
        </p:txBody>
      </p:sp>
      <p:sp>
        <p:nvSpPr>
          <p:cNvPr id="11" name="Right Arrow 10">
            <a:extLst>
              <a:ext uri="{FF2B5EF4-FFF2-40B4-BE49-F238E27FC236}">
                <a16:creationId xmlns:a16="http://schemas.microsoft.com/office/drawing/2014/main" id="{4CA11937-2077-354D-9C1F-792718B17B88}"/>
              </a:ext>
            </a:extLst>
          </p:cNvPr>
          <p:cNvSpPr/>
          <p:nvPr/>
        </p:nvSpPr>
        <p:spPr>
          <a:xfrm>
            <a:off x="152397" y="5135706"/>
            <a:ext cx="2373549" cy="525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Biological Hazards</a:t>
            </a:r>
          </a:p>
        </p:txBody>
      </p:sp>
      <p:sp>
        <p:nvSpPr>
          <p:cNvPr id="12" name="Right Arrow 11">
            <a:extLst>
              <a:ext uri="{FF2B5EF4-FFF2-40B4-BE49-F238E27FC236}">
                <a16:creationId xmlns:a16="http://schemas.microsoft.com/office/drawing/2014/main" id="{D6B7F910-4126-F845-A563-81E1D2EC1829}"/>
              </a:ext>
            </a:extLst>
          </p:cNvPr>
          <p:cNvSpPr/>
          <p:nvPr/>
        </p:nvSpPr>
        <p:spPr>
          <a:xfrm>
            <a:off x="152398" y="5544230"/>
            <a:ext cx="2373549" cy="525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Chemical Hazards</a:t>
            </a:r>
          </a:p>
        </p:txBody>
      </p:sp>
      <p:sp>
        <p:nvSpPr>
          <p:cNvPr id="13" name="Right Arrow 12">
            <a:extLst>
              <a:ext uri="{FF2B5EF4-FFF2-40B4-BE49-F238E27FC236}">
                <a16:creationId xmlns:a16="http://schemas.microsoft.com/office/drawing/2014/main" id="{70E9634D-FF2D-A441-B298-D370BA150445}"/>
              </a:ext>
            </a:extLst>
          </p:cNvPr>
          <p:cNvSpPr/>
          <p:nvPr/>
        </p:nvSpPr>
        <p:spPr>
          <a:xfrm>
            <a:off x="152399" y="5981937"/>
            <a:ext cx="2373549" cy="525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Physical Hazards</a:t>
            </a:r>
          </a:p>
        </p:txBody>
      </p:sp>
      <p:sp>
        <p:nvSpPr>
          <p:cNvPr id="5" name="TextBox 4">
            <a:extLst>
              <a:ext uri="{FF2B5EF4-FFF2-40B4-BE49-F238E27FC236}">
                <a16:creationId xmlns:a16="http://schemas.microsoft.com/office/drawing/2014/main" id="{70C09987-CF14-9A4A-96BE-60FFB8B8E04E}"/>
              </a:ext>
            </a:extLst>
          </p:cNvPr>
          <p:cNvSpPr txBox="1"/>
          <p:nvPr/>
        </p:nvSpPr>
        <p:spPr>
          <a:xfrm>
            <a:off x="152397" y="6592186"/>
            <a:ext cx="62058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FSPCA – Hazard Analysis and Preventive Controls Determination for Human Food</a:t>
            </a:r>
          </a:p>
        </p:txBody>
      </p:sp>
    </p:spTree>
    <p:custDataLst>
      <p:tags r:id="rId1"/>
    </p:custDataLst>
    <p:extLst>
      <p:ext uri="{BB962C8B-B14F-4D97-AF65-F5344CB8AC3E}">
        <p14:creationId xmlns:p14="http://schemas.microsoft.com/office/powerpoint/2010/main" val="160891314"/>
      </p:ext>
    </p:extLst>
  </p:cSld>
  <p:clrMapOvr>
    <a:masterClrMapping/>
  </p:clrMapOvr>
  <mc:AlternateContent xmlns:mc="http://schemas.openxmlformats.org/markup-compatibility/2006" xmlns:p14="http://schemas.microsoft.com/office/powerpoint/2010/main">
    <mc:Choice Requires="p14">
      <p:transition spd="slow" p14:dur="2000" advTm="51328"/>
    </mc:Choice>
    <mc:Fallback xmlns="">
      <p:transition spd="slow" advTm="513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DD28FE-AB62-C841-A95D-6C260D1B89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95B9C-B6EF-1240-A192-B12E4C4F5D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E42EC564-B042-EB4F-A85F-1B1B8CD73628}"/>
              </a:ext>
            </a:extLst>
          </p:cNvPr>
          <p:cNvGraphicFramePr>
            <a:graphicFrameLocks noGrp="1"/>
          </p:cNvGraphicFramePr>
          <p:nvPr/>
        </p:nvGraphicFramePr>
        <p:xfrm>
          <a:off x="457199" y="136525"/>
          <a:ext cx="11352180" cy="1158876"/>
        </p:xfrm>
        <a:graphic>
          <a:graphicData uri="http://schemas.openxmlformats.org/drawingml/2006/table">
            <a:tbl>
              <a:tblPr firstRow="1" bandRow="1">
                <a:tableStyleId>{5940675A-B579-460E-94D1-54222C63F5DA}</a:tableStyleId>
              </a:tblPr>
              <a:tblGrid>
                <a:gridCol w="1997142">
                  <a:extLst>
                    <a:ext uri="{9D8B030D-6E8A-4147-A177-3AD203B41FA5}">
                      <a16:colId xmlns:a16="http://schemas.microsoft.com/office/drawing/2014/main" val="20000"/>
                    </a:ext>
                  </a:extLst>
                </a:gridCol>
                <a:gridCol w="5570978">
                  <a:extLst>
                    <a:ext uri="{9D8B030D-6E8A-4147-A177-3AD203B41FA5}">
                      <a16:colId xmlns:a16="http://schemas.microsoft.com/office/drawing/2014/main" val="20001"/>
                    </a:ext>
                  </a:extLst>
                </a:gridCol>
                <a:gridCol w="2102256">
                  <a:extLst>
                    <a:ext uri="{9D8B030D-6E8A-4147-A177-3AD203B41FA5}">
                      <a16:colId xmlns:a16="http://schemas.microsoft.com/office/drawing/2014/main" val="20002"/>
                    </a:ext>
                  </a:extLst>
                </a:gridCol>
                <a:gridCol w="1681804">
                  <a:extLst>
                    <a:ext uri="{9D8B030D-6E8A-4147-A177-3AD203B41FA5}">
                      <a16:colId xmlns:a16="http://schemas.microsoft.com/office/drawing/2014/main" val="20003"/>
                    </a:ext>
                  </a:extLst>
                </a:gridCol>
              </a:tblGrid>
              <a:tr h="386292">
                <a:tc>
                  <a:txBody>
                    <a:bodyPr/>
                    <a:lstStyle/>
                    <a:p>
                      <a:r>
                        <a:rPr lang="en-US" sz="1400" b="1" dirty="0"/>
                        <a:t>Hazard Analysis</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0" dirty="0"/>
                        <a:t>Prepared Frozen Omelet</a:t>
                      </a:r>
                    </a:p>
                  </a:txBody>
                  <a:tcPr/>
                </a:tc>
                <a:tc hMerge="1">
                  <a:txBody>
                    <a:bodyPr/>
                    <a:lstStyle/>
                    <a:p>
                      <a:endParaRPr lang="en-US" dirty="0"/>
                    </a:p>
                  </a:txBody>
                  <a:tcPr/>
                </a:tc>
                <a:tc>
                  <a:txBody>
                    <a:bodyPr/>
                    <a:lstStyle/>
                    <a:p>
                      <a:r>
                        <a:rPr lang="en-US" sz="1400" dirty="0"/>
                        <a:t>PAGE X of Y</a:t>
                      </a:r>
                    </a:p>
                  </a:txBody>
                  <a:tcPr/>
                </a:tc>
                <a:extLst>
                  <a:ext uri="{0D108BD9-81ED-4DB2-BD59-A6C34878D82A}">
                    <a16:rowId xmlns:a16="http://schemas.microsoft.com/office/drawing/2014/main" val="10000"/>
                  </a:ext>
                </a:extLst>
              </a:tr>
              <a:tr h="386292">
                <a:tc>
                  <a:txBody>
                    <a:bodyPr/>
                    <a:lstStyle/>
                    <a:p>
                      <a:r>
                        <a:rPr lang="en-US" sz="1400" dirty="0"/>
                        <a:t>PLANT</a:t>
                      </a:r>
                      <a:r>
                        <a:rPr lang="en-US" sz="1400" baseline="0" dirty="0"/>
                        <a:t> NAME</a:t>
                      </a:r>
                      <a:endParaRPr lang="en-US" sz="1400" dirty="0"/>
                    </a:p>
                  </a:txBody>
                  <a:tcPr/>
                </a:tc>
                <a:tc>
                  <a:txBody>
                    <a:bodyPr/>
                    <a:lstStyle/>
                    <a:p>
                      <a:r>
                        <a:rPr lang="en-US" sz="1400" dirty="0"/>
                        <a:t>Joe’s Famous Breakfasts Facility</a:t>
                      </a:r>
                    </a:p>
                  </a:txBody>
                  <a:tcPr/>
                </a:tc>
                <a:tc>
                  <a:txBody>
                    <a:bodyPr/>
                    <a:lstStyle/>
                    <a:p>
                      <a:pPr algn="r"/>
                      <a:r>
                        <a:rPr lang="en-US" sz="1400" dirty="0"/>
                        <a:t>ISSUE DATE</a:t>
                      </a:r>
                    </a:p>
                  </a:txBody>
                  <a:tcPr/>
                </a:tc>
                <a:tc>
                  <a:txBody>
                    <a:bodyPr/>
                    <a:lstStyle/>
                    <a:p>
                      <a:r>
                        <a:rPr lang="en-US" sz="1400" dirty="0"/>
                        <a:t>mm/</a:t>
                      </a:r>
                      <a:r>
                        <a:rPr lang="en-US" sz="1400" dirty="0" err="1"/>
                        <a:t>dd</a:t>
                      </a:r>
                      <a:r>
                        <a:rPr lang="en-US" sz="1400" dirty="0"/>
                        <a:t>/</a:t>
                      </a:r>
                      <a:r>
                        <a:rPr lang="en-US" sz="1400" dirty="0" err="1"/>
                        <a:t>yy</a:t>
                      </a:r>
                      <a:endParaRPr lang="en-US" sz="1400" dirty="0"/>
                    </a:p>
                  </a:txBody>
                  <a:tcPr/>
                </a:tc>
                <a:extLst>
                  <a:ext uri="{0D108BD9-81ED-4DB2-BD59-A6C34878D82A}">
                    <a16:rowId xmlns:a16="http://schemas.microsoft.com/office/drawing/2014/main" val="10001"/>
                  </a:ext>
                </a:extLst>
              </a:tr>
              <a:tr h="386292">
                <a:tc>
                  <a:txBody>
                    <a:bodyPr/>
                    <a:lstStyle/>
                    <a:p>
                      <a:r>
                        <a:rPr lang="en-US" sz="1400" dirty="0"/>
                        <a:t>ADDRESS</a:t>
                      </a:r>
                    </a:p>
                  </a:txBody>
                  <a:tcPr/>
                </a:tc>
                <a:tc>
                  <a:txBody>
                    <a:bodyPr/>
                    <a:lstStyle/>
                    <a:p>
                      <a:r>
                        <a:rPr lang="en-US" sz="1400" dirty="0"/>
                        <a:t>1000 Main St, Amherst MA USA</a:t>
                      </a:r>
                    </a:p>
                  </a:txBody>
                  <a:tcPr/>
                </a:tc>
                <a:tc>
                  <a:txBody>
                    <a:bodyPr/>
                    <a:lstStyle/>
                    <a:p>
                      <a:pPr algn="r"/>
                      <a:r>
                        <a:rPr lang="en-US" sz="1400" dirty="0"/>
                        <a:t>SUPERSEDES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mm/</a:t>
                      </a:r>
                      <a:r>
                        <a:rPr lang="en-US" sz="1400" dirty="0" err="1"/>
                        <a:t>dd</a:t>
                      </a:r>
                      <a:r>
                        <a:rPr lang="en-US" sz="1400" dirty="0"/>
                        <a:t>/</a:t>
                      </a:r>
                      <a:r>
                        <a:rPr lang="en-US" sz="1400" dirty="0" err="1"/>
                        <a:t>yy</a:t>
                      </a:r>
                      <a:endParaRPr lang="en-US" sz="1400" dirty="0"/>
                    </a:p>
                  </a:txBody>
                  <a:tcPr/>
                </a:tc>
                <a:extLst>
                  <a:ext uri="{0D108BD9-81ED-4DB2-BD59-A6C34878D82A}">
                    <a16:rowId xmlns:a16="http://schemas.microsoft.com/office/drawing/2014/main" val="10002"/>
                  </a:ext>
                </a:extLst>
              </a:tr>
            </a:tbl>
          </a:graphicData>
        </a:graphic>
      </p:graphicFrame>
      <p:graphicFrame>
        <p:nvGraphicFramePr>
          <p:cNvPr id="4" name="Content Placeholder 3">
            <a:extLst>
              <a:ext uri="{FF2B5EF4-FFF2-40B4-BE49-F238E27FC236}">
                <a16:creationId xmlns:a16="http://schemas.microsoft.com/office/drawing/2014/main" id="{DAE08B77-CE5E-A54A-A1A3-F5038A44A618}"/>
              </a:ext>
            </a:extLst>
          </p:cNvPr>
          <p:cNvGraphicFramePr>
            <a:graphicFrameLocks/>
          </p:cNvGraphicFramePr>
          <p:nvPr/>
        </p:nvGraphicFramePr>
        <p:xfrm>
          <a:off x="457195" y="1478604"/>
          <a:ext cx="11352180" cy="4980709"/>
        </p:xfrm>
        <a:graphic>
          <a:graphicData uri="http://schemas.openxmlformats.org/drawingml/2006/table">
            <a:tbl>
              <a:tblPr firstRow="1" bandRow="1">
                <a:tableStyleId>{5940675A-B579-460E-94D1-54222C63F5DA}</a:tableStyleId>
              </a:tblPr>
              <a:tblGrid>
                <a:gridCol w="1366466">
                  <a:extLst>
                    <a:ext uri="{9D8B030D-6E8A-4147-A177-3AD203B41FA5}">
                      <a16:colId xmlns:a16="http://schemas.microsoft.com/office/drawing/2014/main" val="20000"/>
                    </a:ext>
                  </a:extLst>
                </a:gridCol>
                <a:gridCol w="315338">
                  <a:extLst>
                    <a:ext uri="{9D8B030D-6E8A-4147-A177-3AD203B41FA5}">
                      <a16:colId xmlns:a16="http://schemas.microsoft.com/office/drawing/2014/main" val="20001"/>
                    </a:ext>
                  </a:extLst>
                </a:gridCol>
                <a:gridCol w="1261353">
                  <a:extLst>
                    <a:ext uri="{9D8B030D-6E8A-4147-A177-3AD203B41FA5}">
                      <a16:colId xmlns:a16="http://schemas.microsoft.com/office/drawing/2014/main" val="20002"/>
                    </a:ext>
                  </a:extLst>
                </a:gridCol>
                <a:gridCol w="578120">
                  <a:extLst>
                    <a:ext uri="{9D8B030D-6E8A-4147-A177-3AD203B41FA5}">
                      <a16:colId xmlns:a16="http://schemas.microsoft.com/office/drawing/2014/main" val="20003"/>
                    </a:ext>
                  </a:extLst>
                </a:gridCol>
                <a:gridCol w="578120">
                  <a:extLst>
                    <a:ext uri="{9D8B030D-6E8A-4147-A177-3AD203B41FA5}">
                      <a16:colId xmlns:a16="http://schemas.microsoft.com/office/drawing/2014/main" val="20004"/>
                    </a:ext>
                  </a:extLst>
                </a:gridCol>
                <a:gridCol w="3468724">
                  <a:extLst>
                    <a:ext uri="{9D8B030D-6E8A-4147-A177-3AD203B41FA5}">
                      <a16:colId xmlns:a16="http://schemas.microsoft.com/office/drawing/2014/main" val="20005"/>
                    </a:ext>
                  </a:extLst>
                </a:gridCol>
                <a:gridCol w="2627819">
                  <a:extLst>
                    <a:ext uri="{9D8B030D-6E8A-4147-A177-3AD203B41FA5}">
                      <a16:colId xmlns:a16="http://schemas.microsoft.com/office/drawing/2014/main" val="20006"/>
                    </a:ext>
                  </a:extLst>
                </a:gridCol>
                <a:gridCol w="578120">
                  <a:extLst>
                    <a:ext uri="{9D8B030D-6E8A-4147-A177-3AD203B41FA5}">
                      <a16:colId xmlns:a16="http://schemas.microsoft.com/office/drawing/2014/main" val="20007"/>
                    </a:ext>
                  </a:extLst>
                </a:gridCol>
                <a:gridCol w="578120">
                  <a:extLst>
                    <a:ext uri="{9D8B030D-6E8A-4147-A177-3AD203B41FA5}">
                      <a16:colId xmlns:a16="http://schemas.microsoft.com/office/drawing/2014/main" val="20008"/>
                    </a:ext>
                  </a:extLst>
                </a:gridCol>
              </a:tblGrid>
              <a:tr h="1651110">
                <a:tc rowSpan="2">
                  <a:txBody>
                    <a:bodyPr/>
                    <a:lstStyle/>
                    <a:p>
                      <a:pPr algn="ctr"/>
                      <a:r>
                        <a:rPr lang="en-US" sz="1400" dirty="0"/>
                        <a:t>(1) Ingredient/ Processing Step</a:t>
                      </a:r>
                    </a:p>
                  </a:txBody>
                  <a:tcPr marL="0" marR="0" marT="0" marB="0">
                    <a:solidFill>
                      <a:schemeClr val="accent1">
                        <a:lumMod val="20000"/>
                        <a:lumOff val="80000"/>
                      </a:schemeClr>
                    </a:solidFill>
                  </a:tcPr>
                </a:tc>
                <a:tc rowSpan="2" gridSpan="2">
                  <a:txBody>
                    <a:bodyPr/>
                    <a:lstStyle/>
                    <a:p>
                      <a:pPr algn="ctr"/>
                      <a:r>
                        <a:rPr lang="en-US" sz="1400" dirty="0"/>
                        <a:t>(2)</a:t>
                      </a:r>
                      <a:r>
                        <a:rPr lang="en-US" sz="1400" baseline="0" dirty="0"/>
                        <a:t> </a:t>
                      </a:r>
                    </a:p>
                    <a:p>
                      <a:pPr algn="ctr"/>
                      <a:r>
                        <a:rPr lang="en-US" sz="1400" baseline="0" dirty="0"/>
                        <a:t>Identify </a:t>
                      </a:r>
                      <a:r>
                        <a:rPr lang="en-US" sz="1400" u="sng" baseline="0" dirty="0"/>
                        <a:t>potential</a:t>
                      </a:r>
                      <a:r>
                        <a:rPr lang="en-US" sz="1400" u="none" baseline="0" dirty="0"/>
                        <a:t> food safety hazards introduced, controlled or enhanced at this step </a:t>
                      </a:r>
                    </a:p>
                  </a:txBody>
                  <a:tcPr marL="0" marR="0" marT="0" marB="0">
                    <a:solidFill>
                      <a:schemeClr val="accent1">
                        <a:lumMod val="20000"/>
                        <a:lumOff val="80000"/>
                      </a:schemeClr>
                    </a:solidFill>
                  </a:tcPr>
                </a:tc>
                <a:tc rowSpan="2" hMerge="1">
                  <a:txBody>
                    <a:bodyPr/>
                    <a:lstStyle/>
                    <a:p>
                      <a:endParaRPr lang="en-US"/>
                    </a:p>
                  </a:txBody>
                  <a:tcPr/>
                </a:tc>
                <a:tc gridSpan="2">
                  <a:txBody>
                    <a:bodyPr/>
                    <a:lstStyle/>
                    <a:p>
                      <a:pPr algn="ctr"/>
                      <a:r>
                        <a:rPr lang="en-US" sz="1400" dirty="0"/>
                        <a:t>(3) </a:t>
                      </a:r>
                    </a:p>
                    <a:p>
                      <a:pPr algn="ctr"/>
                      <a:r>
                        <a:rPr lang="en-US" sz="1400" dirty="0"/>
                        <a:t>Do</a:t>
                      </a:r>
                      <a:r>
                        <a:rPr lang="en-US" sz="1400" baseline="0" dirty="0"/>
                        <a:t> </a:t>
                      </a:r>
                      <a:r>
                        <a:rPr lang="en-US" sz="1400" dirty="0"/>
                        <a:t>any </a:t>
                      </a:r>
                      <a:r>
                        <a:rPr lang="en-US" sz="1400" u="sng" dirty="0"/>
                        <a:t>potential</a:t>
                      </a:r>
                      <a:r>
                        <a:rPr lang="en-US" sz="1400" u="none" dirty="0"/>
                        <a:t> food safety hazards </a:t>
                      </a:r>
                      <a:r>
                        <a:rPr lang="en-US" sz="1400" u="none" baseline="0" dirty="0"/>
                        <a:t>require a preventive</a:t>
                      </a:r>
                      <a:r>
                        <a:rPr lang="en-US" sz="1400" u="none" dirty="0"/>
                        <a:t> control?</a:t>
                      </a:r>
                      <a:endParaRPr lang="en-US" sz="1400" dirty="0"/>
                    </a:p>
                  </a:txBody>
                  <a:tcPr marL="0" marR="0" marT="0" marB="0">
                    <a:solidFill>
                      <a:schemeClr val="accent1">
                        <a:lumMod val="20000"/>
                        <a:lumOff val="80000"/>
                      </a:schemeClr>
                    </a:solidFill>
                  </a:tcPr>
                </a:tc>
                <a:tc hMerge="1">
                  <a:txBody>
                    <a:bodyPr/>
                    <a:lstStyle/>
                    <a:p>
                      <a:endParaRPr lang="en-US"/>
                    </a:p>
                  </a:txBody>
                  <a:tcPr/>
                </a:tc>
                <a:tc rowSpan="2">
                  <a:txBody>
                    <a:bodyPr/>
                    <a:lstStyle/>
                    <a:p>
                      <a:pPr algn="ctr"/>
                      <a:r>
                        <a:rPr lang="en-US" sz="1400" dirty="0"/>
                        <a:t>(4)</a:t>
                      </a:r>
                      <a:r>
                        <a:rPr lang="en-US" sz="1400" baseline="0" dirty="0"/>
                        <a:t> </a:t>
                      </a:r>
                    </a:p>
                    <a:p>
                      <a:pPr algn="ctr"/>
                      <a:r>
                        <a:rPr lang="en-US" sz="1400" baseline="0" dirty="0"/>
                        <a:t>Justify your decision for column 3</a:t>
                      </a:r>
                      <a:endParaRPr lang="en-US" sz="1400" dirty="0"/>
                    </a:p>
                  </a:txBody>
                  <a:tcPr marL="0" marR="0" marT="0" marB="0">
                    <a:solidFill>
                      <a:schemeClr val="accent1">
                        <a:lumMod val="20000"/>
                        <a:lumOff val="80000"/>
                      </a:schemeClr>
                    </a:solidFill>
                  </a:tcPr>
                </a:tc>
                <a:tc rowSpan="2">
                  <a:txBody>
                    <a:bodyPr/>
                    <a:lstStyle/>
                    <a:p>
                      <a:pPr algn="ctr"/>
                      <a:r>
                        <a:rPr lang="en-US" sz="1400" dirty="0"/>
                        <a:t>(5) </a:t>
                      </a:r>
                    </a:p>
                    <a:p>
                      <a:pPr algn="ctr"/>
                      <a:r>
                        <a:rPr lang="en-US" sz="1400" dirty="0"/>
                        <a:t>What preventive control measure(s) can be applied to significantly minimize or prevent the food safety hazard?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Process including CCPs, Allergen, Sanitation, Supply-chain, other preventive control</a:t>
                      </a:r>
                      <a:endParaRPr lang="en-US" sz="1200" b="0" i="1" dirty="0"/>
                    </a:p>
                  </a:txBody>
                  <a:tcPr marL="0" marR="0" marT="0" marB="0">
                    <a:solidFill>
                      <a:schemeClr val="accent1">
                        <a:lumMod val="20000"/>
                        <a:lumOff val="80000"/>
                      </a:schemeClr>
                    </a:solidFill>
                  </a:tcPr>
                </a:tc>
                <a:tc gridSpan="2">
                  <a:txBody>
                    <a:bodyPr/>
                    <a:lstStyle/>
                    <a:p>
                      <a:pPr algn="ctr"/>
                      <a:r>
                        <a:rPr lang="en-US" sz="1400" dirty="0"/>
                        <a:t>(6)</a:t>
                      </a:r>
                    </a:p>
                    <a:p>
                      <a:pPr algn="ctr"/>
                      <a:r>
                        <a:rPr lang="en-US" sz="1400" baseline="0" dirty="0"/>
                        <a:t>Is </a:t>
                      </a:r>
                      <a:r>
                        <a:rPr lang="en-US" sz="1400" b="0" kern="1200" dirty="0">
                          <a:solidFill>
                            <a:schemeClr val="tx1"/>
                          </a:solidFill>
                          <a:effectLst/>
                          <a:latin typeface="+mn-lt"/>
                          <a:ea typeface="+mn-ea"/>
                          <a:cs typeface="+mn-cs"/>
                        </a:rPr>
                        <a:t>the preventive control applied at </a:t>
                      </a:r>
                      <a:r>
                        <a:rPr lang="en-US" sz="1400" baseline="0" dirty="0"/>
                        <a:t>this step?</a:t>
                      </a:r>
                    </a:p>
                  </a:txBody>
                  <a:tcPr marL="0" marR="0" marT="0" marB="0">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194597">
                <a:tc vMerge="1">
                  <a:txBody>
                    <a:bodyPr/>
                    <a:lstStyle/>
                    <a:p>
                      <a:endParaRPr lang="en-US" dirty="0"/>
                    </a:p>
                  </a:txBody>
                  <a:tcPr/>
                </a:tc>
                <a:tc gridSpan="2" vMerge="1">
                  <a:txBody>
                    <a:bodyPr/>
                    <a:lstStyle/>
                    <a:p>
                      <a:endParaRPr lang="en-US" dirty="0"/>
                    </a:p>
                  </a:txBody>
                  <a:tcPr/>
                </a:tc>
                <a:tc hMerge="1" vMerge="1">
                  <a:txBody>
                    <a:bodyPr/>
                    <a:lstStyle/>
                    <a:p>
                      <a:endParaRPr lang="en-US"/>
                    </a:p>
                  </a:txBody>
                  <a:tcPr/>
                </a:tc>
                <a:tc>
                  <a:txBody>
                    <a:bodyPr/>
                    <a:lstStyle/>
                    <a:p>
                      <a:pPr algn="ctr"/>
                      <a:r>
                        <a:rPr lang="en-US" sz="1200" dirty="0"/>
                        <a:t>Yes</a:t>
                      </a:r>
                    </a:p>
                  </a:txBody>
                  <a:tcPr marL="0" marR="0" marT="0" marB="0">
                    <a:solidFill>
                      <a:schemeClr val="accent1">
                        <a:lumMod val="20000"/>
                        <a:lumOff val="80000"/>
                      </a:schemeClr>
                    </a:solidFill>
                  </a:tcPr>
                </a:tc>
                <a:tc>
                  <a:txBody>
                    <a:bodyPr/>
                    <a:lstStyle/>
                    <a:p>
                      <a:pPr algn="ctr"/>
                      <a:r>
                        <a:rPr lang="en-US" sz="1200" dirty="0"/>
                        <a:t>No</a:t>
                      </a:r>
                    </a:p>
                  </a:txBody>
                  <a:tcPr marL="0" marR="0" marT="0" marB="0">
                    <a:solidFill>
                      <a:schemeClr val="accent1">
                        <a:lumMod val="20000"/>
                        <a:lumOff val="80000"/>
                      </a:schemeClr>
                    </a:solidFill>
                  </a:tcPr>
                </a:tc>
                <a:tc vMerge="1">
                  <a:txBody>
                    <a:bodyPr/>
                    <a:lstStyle/>
                    <a:p>
                      <a:endParaRPr lang="en-US" dirty="0"/>
                    </a:p>
                  </a:txBody>
                  <a:tcPr/>
                </a:tc>
                <a:tc vMerge="1">
                  <a:txBody>
                    <a:bodyPr/>
                    <a:lstStyle/>
                    <a:p>
                      <a:endParaRPr lang="en-US" dirty="0"/>
                    </a:p>
                  </a:txBody>
                  <a:tcPr/>
                </a:tc>
                <a:tc>
                  <a:txBody>
                    <a:bodyPr/>
                    <a:lstStyle/>
                    <a:p>
                      <a:pPr algn="ctr"/>
                      <a:r>
                        <a:rPr lang="en-US" sz="1200" dirty="0"/>
                        <a:t>Yes</a:t>
                      </a:r>
                    </a:p>
                  </a:txBody>
                  <a:tcPr marL="0" marR="0" marT="0" marB="0">
                    <a:solidFill>
                      <a:schemeClr val="accent1">
                        <a:lumMod val="20000"/>
                        <a:lumOff val="80000"/>
                      </a:schemeClr>
                    </a:solidFill>
                  </a:tcPr>
                </a:tc>
                <a:tc>
                  <a:txBody>
                    <a:bodyPr/>
                    <a:lstStyle/>
                    <a:p>
                      <a:pPr algn="ctr"/>
                      <a:r>
                        <a:rPr lang="en-US" sz="1200" dirty="0"/>
                        <a:t>No</a:t>
                      </a:r>
                    </a:p>
                  </a:txBody>
                  <a:tcPr marL="0" marR="0" marT="0" marB="0">
                    <a:solidFill>
                      <a:schemeClr val="accent1">
                        <a:lumMod val="20000"/>
                        <a:lumOff val="80000"/>
                      </a:schemeClr>
                    </a:solidFill>
                  </a:tcPr>
                </a:tc>
                <a:extLst>
                  <a:ext uri="{0D108BD9-81ED-4DB2-BD59-A6C34878D82A}">
                    <a16:rowId xmlns:a16="http://schemas.microsoft.com/office/drawing/2014/main" val="10001"/>
                  </a:ext>
                </a:extLst>
              </a:tr>
              <a:tr h="1779177">
                <a:tc rowSpan="3">
                  <a:txBody>
                    <a:bodyPr/>
                    <a:lstStyle/>
                    <a:p>
                      <a:r>
                        <a:rPr lang="en-US" sz="1600" dirty="0"/>
                        <a:t>Receiving</a:t>
                      </a:r>
                      <a:r>
                        <a:rPr lang="en-US" sz="1600" baseline="0" dirty="0"/>
                        <a:t> refrigerated ingredients – liquid pasteurized egg</a:t>
                      </a:r>
                      <a:endParaRPr lang="en-US" sz="1600" dirty="0"/>
                    </a:p>
                  </a:txBody>
                  <a:tcPr marL="0" marR="0" marT="0" marB="0"/>
                </a:tc>
                <a:tc>
                  <a:txBody>
                    <a:bodyPr/>
                    <a:lstStyle/>
                    <a:p>
                      <a:pPr algn="ctr"/>
                      <a:r>
                        <a:rPr lang="en-US" sz="1400" dirty="0"/>
                        <a:t>B</a:t>
                      </a:r>
                    </a:p>
                  </a:txBody>
                  <a:tcPr marL="0" marR="0" marT="0" marB="0"/>
                </a:tc>
                <a:tc>
                  <a:txBody>
                    <a:bodyPr/>
                    <a:lstStyle/>
                    <a:p>
                      <a:pPr marL="0" marR="0">
                        <a:spcBef>
                          <a:spcPts val="0"/>
                        </a:spcBef>
                        <a:spcAft>
                          <a:spcPts val="0"/>
                        </a:spcAft>
                      </a:pPr>
                      <a:r>
                        <a:rPr lang="en-US" sz="1600" kern="1400" dirty="0">
                          <a:solidFill>
                            <a:srgbClr val="000000"/>
                          </a:solidFill>
                          <a:effectLst/>
                          <a:latin typeface="+mn-lt"/>
                          <a:ea typeface="Times New Roman"/>
                          <a:cs typeface="Arial"/>
                        </a:rPr>
                        <a:t>Vegetative pathogens such as </a:t>
                      </a:r>
                      <a:r>
                        <a:rPr lang="en-US" sz="1600" i="1" kern="1400" dirty="0">
                          <a:solidFill>
                            <a:srgbClr val="000000"/>
                          </a:solidFill>
                          <a:effectLst/>
                          <a:latin typeface="+mn-lt"/>
                          <a:ea typeface="Times New Roman"/>
                          <a:cs typeface="Arial"/>
                        </a:rPr>
                        <a:t>Salmonella</a:t>
                      </a:r>
                      <a:endParaRPr lang="en-US" sz="2000" kern="1400" dirty="0">
                        <a:solidFill>
                          <a:srgbClr val="000000"/>
                        </a:solidFill>
                        <a:effectLst/>
                        <a:latin typeface="+mn-lt"/>
                        <a:ea typeface="Times New Roman"/>
                        <a:cs typeface="Times New Roman"/>
                      </a:endParaRPr>
                    </a:p>
                  </a:txBody>
                  <a:tcPr marL="0" marR="0" marT="0" marB="0"/>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X</a:t>
                      </a:r>
                      <a:endParaRPr lang="en-US" sz="1600" kern="1400" dirty="0">
                        <a:solidFill>
                          <a:srgbClr val="000000"/>
                        </a:solidFill>
                        <a:effectLst/>
                        <a:latin typeface="+mn-lt"/>
                        <a:ea typeface="Times New Roman"/>
                        <a:cs typeface="Times New Roman"/>
                      </a:endParaRPr>
                    </a:p>
                  </a:txBody>
                  <a:tcPr marL="0" marR="0" marT="0" marB="0"/>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 </a:t>
                      </a:r>
                      <a:endParaRPr lang="en-US" sz="1600" kern="1400" dirty="0">
                        <a:solidFill>
                          <a:srgbClr val="000000"/>
                        </a:solidFill>
                        <a:effectLst/>
                        <a:latin typeface="+mn-lt"/>
                        <a:ea typeface="Times New Roman"/>
                        <a:cs typeface="Times New Roman"/>
                      </a:endParaRPr>
                    </a:p>
                  </a:txBody>
                  <a:tcPr marL="0" marR="0" marT="0" marB="0"/>
                </a:tc>
                <a:tc>
                  <a:txBody>
                    <a:bodyPr/>
                    <a:lstStyle/>
                    <a:p>
                      <a:pPr marL="0" marR="0" lvl="0">
                        <a:spcBef>
                          <a:spcPts val="0"/>
                        </a:spcBef>
                        <a:spcAft>
                          <a:spcPts val="0"/>
                        </a:spcAft>
                        <a:buNone/>
                      </a:pPr>
                      <a:r>
                        <a:rPr lang="en-US" sz="1600" b="0" i="0" u="none" strike="noStrike" kern="1400" noProof="0" dirty="0">
                          <a:effectLst/>
                        </a:rPr>
                        <a:t>While pasteurization minimizes the likelihood of Salmonella USDA recommends the product be used in cooked foods. Experience has shown Salmonella occasionally occurs in this ingredient.</a:t>
                      </a:r>
                      <a:endParaRPr lang="en-US" dirty="0"/>
                    </a:p>
                  </a:txBody>
                  <a:tcPr marL="0" marR="0" marT="0" marB="0"/>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Process Control - subsequent cook step</a:t>
                      </a:r>
                      <a:endParaRPr lang="en-US" sz="1600" kern="1400" dirty="0">
                        <a:solidFill>
                          <a:srgbClr val="000000"/>
                        </a:solidFill>
                        <a:effectLst/>
                        <a:latin typeface="+mn-lt"/>
                        <a:ea typeface="Times New Roman"/>
                        <a:cs typeface="Times New Roman"/>
                      </a:endParaRPr>
                    </a:p>
                  </a:txBody>
                  <a:tcPr marL="0" marR="0" marT="0" marB="0"/>
                </a:tc>
                <a:tc>
                  <a:txBody>
                    <a:bodyPr/>
                    <a:lstStyle/>
                    <a:p>
                      <a:pPr marL="0" marR="0" algn="ctr">
                        <a:spcBef>
                          <a:spcPts val="0"/>
                        </a:spcBef>
                        <a:spcAft>
                          <a:spcPts val="0"/>
                        </a:spcAft>
                      </a:pPr>
                      <a:endParaRPr lang="en-US" sz="1600" kern="1400" dirty="0">
                        <a:solidFill>
                          <a:srgbClr val="000000"/>
                        </a:solidFill>
                        <a:effectLst/>
                        <a:latin typeface="+mn-lt"/>
                        <a:ea typeface="Times New Roman"/>
                        <a:cs typeface="Times New Roman"/>
                      </a:endParaRPr>
                    </a:p>
                  </a:txBody>
                  <a:tcPr marL="0" marR="0" marT="0" marB="0"/>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X</a:t>
                      </a:r>
                      <a:endParaRPr lang="en-US" sz="1600" kern="1400" dirty="0">
                        <a:solidFill>
                          <a:srgbClr val="000000"/>
                        </a:solidFill>
                        <a:effectLst/>
                        <a:latin typeface="+mn-lt"/>
                        <a:ea typeface="Times New Roman"/>
                        <a:cs typeface="Times New Roman"/>
                      </a:endParaRPr>
                    </a:p>
                  </a:txBody>
                  <a:tcPr marL="0" marR="0" marT="0" marB="0"/>
                </a:tc>
                <a:extLst>
                  <a:ext uri="{0D108BD9-81ED-4DB2-BD59-A6C34878D82A}">
                    <a16:rowId xmlns:a16="http://schemas.microsoft.com/office/drawing/2014/main" val="10002"/>
                  </a:ext>
                </a:extLst>
              </a:tr>
              <a:tr h="1111985">
                <a:tc vMerge="1">
                  <a:txBody>
                    <a:bodyPr/>
                    <a:lstStyle/>
                    <a:p>
                      <a:endParaRPr lang="en-US" dirty="0"/>
                    </a:p>
                  </a:txBody>
                  <a:tcPr/>
                </a:tc>
                <a:tc>
                  <a:txBody>
                    <a:bodyPr/>
                    <a:lstStyle/>
                    <a:p>
                      <a:pPr algn="ctr"/>
                      <a:r>
                        <a:rPr lang="en-US" sz="1400" dirty="0"/>
                        <a:t>C</a:t>
                      </a:r>
                    </a:p>
                  </a:txBody>
                  <a:tcPr marL="0" marR="0" marT="0" marB="0"/>
                </a:tc>
                <a:tc>
                  <a:txBody>
                    <a:bodyPr/>
                    <a:lstStyle/>
                    <a:p>
                      <a:pPr marL="0" marR="0">
                        <a:spcBef>
                          <a:spcPts val="0"/>
                        </a:spcBef>
                        <a:spcAft>
                          <a:spcPts val="0"/>
                        </a:spcAft>
                      </a:pPr>
                      <a:r>
                        <a:rPr lang="en-US" sz="1600" kern="1400" dirty="0">
                          <a:solidFill>
                            <a:srgbClr val="000000"/>
                          </a:solidFill>
                          <a:effectLst/>
                          <a:latin typeface="+mn-lt"/>
                          <a:ea typeface="Times New Roman"/>
                          <a:cs typeface="Arial"/>
                        </a:rPr>
                        <a:t>Allergen – egg,</a:t>
                      </a:r>
                      <a:endParaRPr lang="en-US" sz="2000" kern="1400" dirty="0">
                        <a:solidFill>
                          <a:srgbClr val="000000"/>
                        </a:solidFill>
                        <a:effectLst/>
                        <a:latin typeface="+mn-lt"/>
                        <a:ea typeface="Times New Roman"/>
                        <a:cs typeface="Times New Roman"/>
                      </a:endParaRPr>
                    </a:p>
                  </a:txBody>
                  <a:tcPr marL="0" marR="0" marT="0" marB="0"/>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X</a:t>
                      </a:r>
                      <a:endParaRPr lang="en-US" sz="1600" kern="1400" dirty="0">
                        <a:solidFill>
                          <a:srgbClr val="000000"/>
                        </a:solidFill>
                        <a:effectLst/>
                        <a:latin typeface="+mn-lt"/>
                        <a:ea typeface="Times New Roman"/>
                        <a:cs typeface="Times New Roman"/>
                      </a:endParaRPr>
                    </a:p>
                  </a:txBody>
                  <a:tcPr marL="0" marR="0" marT="0" marB="0"/>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 </a:t>
                      </a:r>
                      <a:endParaRPr lang="en-US" sz="1600" kern="1400" dirty="0">
                        <a:solidFill>
                          <a:srgbClr val="000000"/>
                        </a:solidFill>
                        <a:effectLst/>
                        <a:latin typeface="+mn-lt"/>
                        <a:ea typeface="Times New Roman"/>
                        <a:cs typeface="Times New Roman"/>
                      </a:endParaRPr>
                    </a:p>
                  </a:txBody>
                  <a:tcPr marL="0" marR="0" marT="0" marB="0"/>
                </a:tc>
                <a:tc>
                  <a:txBody>
                    <a:bodyPr/>
                    <a:lstStyle/>
                    <a:p>
                      <a:pPr marL="0" marR="0">
                        <a:spcBef>
                          <a:spcPts val="0"/>
                        </a:spcBef>
                        <a:spcAft>
                          <a:spcPts val="0"/>
                        </a:spcAft>
                      </a:pPr>
                      <a:r>
                        <a:rPr lang="en-US" sz="1600" kern="1400" dirty="0">
                          <a:solidFill>
                            <a:srgbClr val="000000"/>
                          </a:solidFill>
                          <a:effectLst/>
                          <a:latin typeface="+mn-lt"/>
                          <a:ea typeface="Times New Roman"/>
                          <a:cs typeface="Arial"/>
                        </a:rPr>
                        <a:t>Egg is an allergen that must be labeled to inform consumers. Cross-contact is not an issue – all products contain egg.</a:t>
                      </a:r>
                      <a:endParaRPr lang="en-US" sz="1600" kern="1400" dirty="0">
                        <a:solidFill>
                          <a:srgbClr val="000000"/>
                        </a:solidFill>
                        <a:effectLst/>
                        <a:latin typeface="+mn-lt"/>
                        <a:ea typeface="Times New Roman"/>
                        <a:cs typeface="Times New Roman"/>
                      </a:endParaRPr>
                    </a:p>
                  </a:txBody>
                  <a:tcPr marL="0" marR="0" marT="0" marB="0"/>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Allergen Control – allergen     labeling at other steps</a:t>
                      </a:r>
                      <a:endParaRPr lang="en-US" sz="1600" kern="1400" dirty="0">
                        <a:solidFill>
                          <a:srgbClr val="000000"/>
                        </a:solidFill>
                        <a:effectLst/>
                        <a:latin typeface="+mn-lt"/>
                        <a:ea typeface="Times New Roman"/>
                        <a:cs typeface="Times New Roman"/>
                      </a:endParaRPr>
                    </a:p>
                  </a:txBody>
                  <a:tcPr marL="0" marR="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 </a:t>
                      </a:r>
                      <a:endParaRPr lang="en-US" sz="1600" kern="1400" dirty="0">
                        <a:solidFill>
                          <a:srgbClr val="000000"/>
                        </a:solidFill>
                        <a:effectLst/>
                        <a:latin typeface="+mn-lt"/>
                        <a:ea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600" kern="1400" dirty="0">
                          <a:solidFill>
                            <a:srgbClr val="000000"/>
                          </a:solidFill>
                          <a:effectLst/>
                          <a:latin typeface="+mn-lt"/>
                          <a:ea typeface="Times New Roman"/>
                          <a:cs typeface="Arial"/>
                        </a:rPr>
                        <a:t>X</a:t>
                      </a:r>
                      <a:endParaRPr lang="en-US" sz="1600" kern="1400" dirty="0">
                        <a:solidFill>
                          <a:srgbClr val="000000"/>
                        </a:solidFill>
                        <a:effectLst/>
                        <a:latin typeface="+mn-lt"/>
                        <a:ea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35873">
                <a:tc vMerge="1">
                  <a:txBody>
                    <a:bodyPr/>
                    <a:lstStyle/>
                    <a:p>
                      <a:endParaRPr lang="en-US" dirty="0"/>
                    </a:p>
                  </a:txBody>
                  <a:tcPr/>
                </a:tc>
                <a:tc>
                  <a:txBody>
                    <a:bodyPr/>
                    <a:lstStyle/>
                    <a:p>
                      <a:pPr algn="ctr"/>
                      <a:r>
                        <a:rPr lang="en-US" sz="1400" dirty="0"/>
                        <a:t>P</a:t>
                      </a:r>
                    </a:p>
                  </a:txBody>
                  <a:tcPr marL="0" marR="0" marT="0" marB="0"/>
                </a:tc>
                <a:tc>
                  <a:txBody>
                    <a:bodyPr/>
                    <a:lstStyle/>
                    <a:p>
                      <a:pPr marL="0" marR="0">
                        <a:spcBef>
                          <a:spcPts val="0"/>
                        </a:spcBef>
                        <a:spcAft>
                          <a:spcPts val="0"/>
                        </a:spcAft>
                      </a:pPr>
                      <a:r>
                        <a:rPr lang="en-US" sz="1600" kern="1400" dirty="0">
                          <a:solidFill>
                            <a:srgbClr val="000000"/>
                          </a:solidFill>
                          <a:effectLst/>
                          <a:latin typeface="+mn-lt"/>
                          <a:ea typeface="Times New Roman"/>
                          <a:cs typeface="Arial"/>
                        </a:rPr>
                        <a:t>None</a:t>
                      </a:r>
                      <a:endParaRPr lang="en-US" sz="2000" kern="1400" dirty="0">
                        <a:solidFill>
                          <a:srgbClr val="000000"/>
                        </a:solidFill>
                        <a:effectLst/>
                        <a:latin typeface="+mn-lt"/>
                        <a:ea typeface="Times New Roman"/>
                        <a:cs typeface="Times New Roman"/>
                      </a:endParaRPr>
                    </a:p>
                  </a:txBody>
                  <a:tcPr marL="0" marR="0" marT="0" marB="0"/>
                </a:tc>
                <a:tc>
                  <a:txBody>
                    <a:bodyPr/>
                    <a:lstStyle/>
                    <a:p>
                      <a:endParaRPr lang="en-US" sz="1600" dirty="0">
                        <a:latin typeface="+mn-lt"/>
                      </a:endParaRPr>
                    </a:p>
                  </a:txBody>
                  <a:tcPr marL="0" marR="0" marT="0" marB="0"/>
                </a:tc>
                <a:tc>
                  <a:txBody>
                    <a:bodyPr/>
                    <a:lstStyle/>
                    <a:p>
                      <a:r>
                        <a:rPr lang="en-US" sz="1600" dirty="0">
                          <a:latin typeface="+mn-lt"/>
                        </a:rPr>
                        <a:t>     X</a:t>
                      </a:r>
                    </a:p>
                  </a:txBody>
                  <a:tcPr marL="0" marR="0" marT="0" marB="0"/>
                </a:tc>
                <a:tc>
                  <a:txBody>
                    <a:bodyPr/>
                    <a:lstStyle/>
                    <a:p>
                      <a:endParaRPr lang="en-US" sz="1600" dirty="0">
                        <a:latin typeface="+mn-lt"/>
                      </a:endParaRPr>
                    </a:p>
                  </a:txBody>
                  <a:tcPr marL="0" marR="0" marT="0" marB="0"/>
                </a:tc>
                <a:tc>
                  <a:txBody>
                    <a:bodyPr/>
                    <a:lstStyle/>
                    <a:p>
                      <a:endParaRPr lang="en-US" sz="800" dirty="0"/>
                    </a:p>
                  </a:txBody>
                  <a:tcPr marL="0" marR="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ounded Rectangle 5">
            <a:extLst>
              <a:ext uri="{FF2B5EF4-FFF2-40B4-BE49-F238E27FC236}">
                <a16:creationId xmlns:a16="http://schemas.microsoft.com/office/drawing/2014/main" id="{CF2D4E8E-EDC1-AE48-8C16-FF326986147E}"/>
              </a:ext>
            </a:extLst>
          </p:cNvPr>
          <p:cNvSpPr/>
          <p:nvPr/>
        </p:nvSpPr>
        <p:spPr>
          <a:xfrm>
            <a:off x="2120630" y="3339091"/>
            <a:ext cx="1108953" cy="977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61FC177E-E82D-1F40-8827-5CDDB7209683}"/>
              </a:ext>
            </a:extLst>
          </p:cNvPr>
          <p:cNvSpPr/>
          <p:nvPr/>
        </p:nvSpPr>
        <p:spPr>
          <a:xfrm>
            <a:off x="2120630" y="6228134"/>
            <a:ext cx="1264597" cy="231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6BF761DA-1379-E745-B566-4EE327CE0AE3}"/>
              </a:ext>
            </a:extLst>
          </p:cNvPr>
          <p:cNvSpPr/>
          <p:nvPr/>
        </p:nvSpPr>
        <p:spPr>
          <a:xfrm>
            <a:off x="2138723" y="5090804"/>
            <a:ext cx="1264597" cy="597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FA6B1C06-D07F-C242-8C14-F558BF382159}"/>
              </a:ext>
            </a:extLst>
          </p:cNvPr>
          <p:cNvSpPr/>
          <p:nvPr/>
        </p:nvSpPr>
        <p:spPr>
          <a:xfrm>
            <a:off x="4543061" y="5055735"/>
            <a:ext cx="3435142" cy="1068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C7E5BEFC-54DB-154E-9915-C748B1FE9170}"/>
              </a:ext>
            </a:extLst>
          </p:cNvPr>
          <p:cNvSpPr/>
          <p:nvPr/>
        </p:nvSpPr>
        <p:spPr>
          <a:xfrm>
            <a:off x="8015591" y="5083856"/>
            <a:ext cx="2587558" cy="896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64B875FE-3C1B-A44B-8AF3-715956AF8400}"/>
              </a:ext>
            </a:extLst>
          </p:cNvPr>
          <p:cNvSpPr/>
          <p:nvPr/>
        </p:nvSpPr>
        <p:spPr>
          <a:xfrm>
            <a:off x="8015591" y="3339092"/>
            <a:ext cx="2587558" cy="896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371904-391F-2249-B37B-7890F90D5725}"/>
              </a:ext>
            </a:extLst>
          </p:cNvPr>
          <p:cNvSpPr txBox="1"/>
          <p:nvPr/>
        </p:nvSpPr>
        <p:spPr>
          <a:xfrm>
            <a:off x="54759" y="6575918"/>
            <a:ext cx="62058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FSPCA – Hazard Analysis and Preventive Controls Determination for Human Food</a:t>
            </a:r>
          </a:p>
        </p:txBody>
      </p:sp>
      <p:sp>
        <p:nvSpPr>
          <p:cNvPr id="5" name="Rounded Rectangle 8">
            <a:extLst>
              <a:ext uri="{FF2B5EF4-FFF2-40B4-BE49-F238E27FC236}">
                <a16:creationId xmlns:a16="http://schemas.microsoft.com/office/drawing/2014/main" id="{7282AA92-0A7B-4ECF-AEFC-602640FFC798}"/>
              </a:ext>
            </a:extLst>
          </p:cNvPr>
          <p:cNvSpPr/>
          <p:nvPr/>
        </p:nvSpPr>
        <p:spPr>
          <a:xfrm>
            <a:off x="4488434" y="3324067"/>
            <a:ext cx="3435142" cy="1629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10204763"/>
      </p:ext>
    </p:extLst>
  </p:cSld>
  <p:clrMapOvr>
    <a:masterClrMapping/>
  </p:clrMapOvr>
  <mc:AlternateContent xmlns:mc="http://schemas.openxmlformats.org/markup-compatibility/2006" xmlns:p14="http://schemas.microsoft.com/office/powerpoint/2010/main">
    <mc:Choice Requires="p14">
      <p:transition spd="slow" p14:dur="2000" advTm="62975"/>
    </mc:Choice>
    <mc:Fallback xmlns="">
      <p:transition spd="slow" advTm="62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CBB7C51-829B-4243-9A2F-5EA8A29D7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ECE0A17-721D-47DA-B462-427AB9C656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8" name="Freeform 5">
              <a:extLst>
                <a:ext uri="{FF2B5EF4-FFF2-40B4-BE49-F238E27FC236}">
                  <a16:creationId xmlns:a16="http://schemas.microsoft.com/office/drawing/2014/main" id="{07B1C03F-70ED-4BE3-AFBC-CD51D4411F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AE84050F-F367-4A35-93F5-1397E3C667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5D88F3A8-CDAB-4D08-8D47-096D7AA346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A2BEFDF5-BD04-4DD8-9671-13817A4D8A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ACA74E73-7B97-43C1-BC3B-89DED3F8AF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C11D94E0-EFF2-4934-97FD-3E424A25F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70D5352A-232D-40A3-8A72-4CB6B8277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a:extLst>
                <a:ext uri="{FF2B5EF4-FFF2-40B4-BE49-F238E27FC236}">
                  <a16:creationId xmlns:a16="http://schemas.microsoft.com/office/drawing/2014/main" id="{9E3B6EC6-9A43-43B8-BE95-D12BD1AF3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7B71BA3B-3BFF-4756-B642-C00DA5F4AD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a:extLst>
                <a:ext uri="{FF2B5EF4-FFF2-40B4-BE49-F238E27FC236}">
                  <a16:creationId xmlns:a16="http://schemas.microsoft.com/office/drawing/2014/main" id="{6070AC7F-F9D6-4E73-A95C-9DA3846FD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a:extLst>
                <a:ext uri="{FF2B5EF4-FFF2-40B4-BE49-F238E27FC236}">
                  <a16:creationId xmlns:a16="http://schemas.microsoft.com/office/drawing/2014/main" id="{9DDF2314-3F38-4664-B31D-AEB55882BB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
              <a:extLst>
                <a:ext uri="{FF2B5EF4-FFF2-40B4-BE49-F238E27FC236}">
                  <a16:creationId xmlns:a16="http://schemas.microsoft.com/office/drawing/2014/main" id="{A59AAAEA-0A38-490A-9CBF-F8C79B0A6B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7">
              <a:extLst>
                <a:ext uri="{FF2B5EF4-FFF2-40B4-BE49-F238E27FC236}">
                  <a16:creationId xmlns:a16="http://schemas.microsoft.com/office/drawing/2014/main" id="{9AEF5CD7-59EB-48AC-BB37-3EB70C0529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24602B28-B14A-4724-9665-D2CDC19C98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a:extLst>
                <a:ext uri="{FF2B5EF4-FFF2-40B4-BE49-F238E27FC236}">
                  <a16:creationId xmlns:a16="http://schemas.microsoft.com/office/drawing/2014/main" id="{541E4D23-8098-43A1-9826-246EBF1BBA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a:extLst>
                <a:ext uri="{FF2B5EF4-FFF2-40B4-BE49-F238E27FC236}">
                  <a16:creationId xmlns:a16="http://schemas.microsoft.com/office/drawing/2014/main" id="{D164F3ED-DB01-4823-852E-A99B4C264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05C52390-6376-4DB5-B289-6B1C527355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2">
              <a:extLst>
                <a:ext uri="{FF2B5EF4-FFF2-40B4-BE49-F238E27FC236}">
                  <a16:creationId xmlns:a16="http://schemas.microsoft.com/office/drawing/2014/main" id="{40ABB3F2-1D59-4F3E-921C-DD7B8D55BA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id="{88E0EE84-E054-424D-A93B-D6D23AFFF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4">
              <a:extLst>
                <a:ext uri="{FF2B5EF4-FFF2-40B4-BE49-F238E27FC236}">
                  <a16:creationId xmlns:a16="http://schemas.microsoft.com/office/drawing/2014/main" id="{F084CB4C-E741-4E13-AE65-BAB699C6C6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25">
              <a:extLst>
                <a:ext uri="{FF2B5EF4-FFF2-40B4-BE49-F238E27FC236}">
                  <a16:creationId xmlns:a16="http://schemas.microsoft.com/office/drawing/2014/main" id="{AA5D2838-70AA-418B-87DF-83A903E794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a:extLst>
              <a:ext uri="{FF2B5EF4-FFF2-40B4-BE49-F238E27FC236}">
                <a16:creationId xmlns:a16="http://schemas.microsoft.com/office/drawing/2014/main" id="{908DA454-A7F1-451C-B515-4957882495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71" name="Rectangle 70">
              <a:extLst>
                <a:ext uri="{FF2B5EF4-FFF2-40B4-BE49-F238E27FC236}">
                  <a16:creationId xmlns:a16="http://schemas.microsoft.com/office/drawing/2014/main" id="{696FE467-34A9-4910-A7C5-6B92891F24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22">
              <a:extLst>
                <a:ext uri="{FF2B5EF4-FFF2-40B4-BE49-F238E27FC236}">
                  <a16:creationId xmlns:a16="http://schemas.microsoft.com/office/drawing/2014/main" id="{01A2AF91-EF78-4611-8AF7-C1B45269F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C7115C0-C409-41DC-96F1-B784C5E37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D375D35-D2F0-0D48-933E-6036B63D99A3}"/>
              </a:ext>
            </a:extLst>
          </p:cNvPr>
          <p:cNvSpPr>
            <a:spLocks noGrp="1"/>
          </p:cNvSpPr>
          <p:nvPr>
            <p:ph type="title"/>
          </p:nvPr>
        </p:nvSpPr>
        <p:spPr>
          <a:xfrm>
            <a:off x="888631" y="2358391"/>
            <a:ext cx="3498979" cy="2453676"/>
          </a:xfrm>
        </p:spPr>
        <p:txBody>
          <a:bodyPr>
            <a:normAutofit/>
          </a:bodyPr>
          <a:lstStyle/>
          <a:p>
            <a:pPr algn="ctr"/>
            <a:r>
              <a:rPr lang="en-US" sz="3600">
                <a:solidFill>
                  <a:srgbClr val="FFFFFE"/>
                </a:solidFill>
              </a:rPr>
              <a:t>Modified Requirements</a:t>
            </a:r>
          </a:p>
        </p:txBody>
      </p:sp>
      <p:sp>
        <p:nvSpPr>
          <p:cNvPr id="3" name="Content Placeholder 2">
            <a:extLst>
              <a:ext uri="{FF2B5EF4-FFF2-40B4-BE49-F238E27FC236}">
                <a16:creationId xmlns:a16="http://schemas.microsoft.com/office/drawing/2014/main" id="{831727D9-E8C8-EF4F-86D0-69F0584355EB}"/>
              </a:ext>
            </a:extLst>
          </p:cNvPr>
          <p:cNvSpPr>
            <a:spLocks noGrp="1"/>
          </p:cNvSpPr>
          <p:nvPr>
            <p:ph idx="1"/>
          </p:nvPr>
        </p:nvSpPr>
        <p:spPr>
          <a:xfrm>
            <a:off x="5118447" y="266700"/>
            <a:ext cx="6281873" cy="3325409"/>
          </a:xfrm>
        </p:spPr>
        <p:txBody>
          <a:bodyPr anchor="ctr">
            <a:normAutofit lnSpcReduction="10000"/>
          </a:bodyPr>
          <a:lstStyle/>
          <a:p>
            <a:r>
              <a:rPr lang="en-US" sz="2400" dirty="0"/>
              <a:t>Read this article to check if you fall under the qualified individual category:</a:t>
            </a:r>
            <a:endParaRPr lang="en-US" sz="2400" dirty="0">
              <a:cs typeface="Calibri"/>
            </a:endParaRPr>
          </a:p>
          <a:p>
            <a:pPr lvl="1"/>
            <a:r>
              <a:rPr lang="en-US" i="1" dirty="0">
                <a:solidFill>
                  <a:schemeClr val="tx1">
                    <a:lumMod val="85000"/>
                  </a:schemeClr>
                </a:solidFill>
                <a:hlinkClick r:id="rId3">
                  <a:extLst>
                    <a:ext uri="{A12FA001-AC4F-418D-AE19-62706E023703}">
                      <ahyp:hlinkClr xmlns:ahyp="http://schemas.microsoft.com/office/drawing/2018/hyperlinkcolor" val="tx"/>
                    </a:ext>
                  </a:extLst>
                </a:hlinkClick>
              </a:rPr>
              <a:t>Guidance for Industry: Determination of Status as a Qualified Facility</a:t>
            </a:r>
            <a:endParaRPr lang="en-US" i="1" dirty="0">
              <a:solidFill>
                <a:schemeClr val="tx1">
                  <a:lumMod val="85000"/>
                </a:schemeClr>
              </a:solidFill>
              <a:cs typeface="Calibri"/>
            </a:endParaRPr>
          </a:p>
          <a:p>
            <a:r>
              <a:rPr lang="en-US" sz="2400" dirty="0"/>
              <a:t>Where to find attestation forms online – FDA Website</a:t>
            </a:r>
            <a:endParaRPr lang="en-US" sz="2400" dirty="0">
              <a:cs typeface="Calibri"/>
            </a:endParaRPr>
          </a:p>
          <a:p>
            <a:r>
              <a:rPr lang="en-US" sz="2400" dirty="0"/>
              <a:t>Having a food safety plan is relevant! You want to assure that risks in the facility are being addressed properly.</a:t>
            </a:r>
            <a:endParaRPr lang="en-US" sz="2400" dirty="0">
              <a:cs typeface="Calibri"/>
            </a:endParaRPr>
          </a:p>
        </p:txBody>
      </p:sp>
      <p:sp>
        <p:nvSpPr>
          <p:cNvPr id="75" name="Rectangle 74">
            <a:extLst>
              <a:ext uri="{FF2B5EF4-FFF2-40B4-BE49-F238E27FC236}">
                <a16:creationId xmlns:a16="http://schemas.microsoft.com/office/drawing/2014/main" id="{DE4A42E0-EF5F-4494-B39B-3DB7D0475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5" y="3667039"/>
            <a:ext cx="6269016" cy="23762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F5E5F324-8CCB-3044-9ADB-629227130DEC}"/>
              </a:ext>
            </a:extLst>
          </p:cNvPr>
          <p:cNvPicPr>
            <a:picLocks noChangeAspect="1"/>
          </p:cNvPicPr>
          <p:nvPr/>
        </p:nvPicPr>
        <p:blipFill>
          <a:blip r:embed="rId4"/>
          <a:stretch>
            <a:fillRect/>
          </a:stretch>
        </p:blipFill>
        <p:spPr>
          <a:xfrm>
            <a:off x="5269675" y="4481525"/>
            <a:ext cx="5956764" cy="774378"/>
          </a:xfrm>
          <a:prstGeom prst="rect">
            <a:avLst/>
          </a:prstGeom>
          <a:ln w="9525">
            <a:noFill/>
          </a:ln>
        </p:spPr>
      </p:pic>
      <p:sp>
        <p:nvSpPr>
          <p:cNvPr id="40" name="Slide Number Placeholder 6">
            <a:extLst>
              <a:ext uri="{FF2B5EF4-FFF2-40B4-BE49-F238E27FC236}">
                <a16:creationId xmlns:a16="http://schemas.microsoft.com/office/drawing/2014/main" id="{CC491E66-0234-224B-BBF8-D952B4497513}"/>
              </a:ext>
            </a:extLst>
          </p:cNvPr>
          <p:cNvSpPr txBox="1">
            <a:spLocks/>
          </p:cNvSpPr>
          <p:nvPr/>
        </p:nvSpPr>
        <p:spPr>
          <a:xfrm>
            <a:off x="8616621" y="647770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4D095B9C-B6EF-1240-A192-B12E4C4F5D28}" type="slidenum">
              <a:rPr lang="en-US" smtClean="0"/>
              <a:pPr>
                <a:spcAft>
                  <a:spcPts val="600"/>
                </a:spcAft>
              </a:pPr>
              <a:t>18</a:t>
            </a:fld>
            <a:endParaRPr lang="en-US"/>
          </a:p>
        </p:txBody>
      </p:sp>
      <p:sp>
        <p:nvSpPr>
          <p:cNvPr id="5" name="Rectangle 4">
            <a:extLst>
              <a:ext uri="{FF2B5EF4-FFF2-40B4-BE49-F238E27FC236}">
                <a16:creationId xmlns:a16="http://schemas.microsoft.com/office/drawing/2014/main" id="{EB121076-6983-4C86-AE52-E25857D6DB22}"/>
              </a:ext>
            </a:extLst>
          </p:cNvPr>
          <p:cNvSpPr/>
          <p:nvPr/>
        </p:nvSpPr>
        <p:spPr>
          <a:xfrm>
            <a:off x="685801" y="6079689"/>
            <a:ext cx="10674020" cy="707886"/>
          </a:xfrm>
          <a:prstGeom prst="rect">
            <a:avLst/>
          </a:prstGeom>
        </p:spPr>
        <p:txBody>
          <a:bodyPr wrap="square">
            <a:spAutoFit/>
          </a:bodyPr>
          <a:lstStyle/>
          <a:p>
            <a:r>
              <a:rPr lang="en-US" sz="2000" dirty="0">
                <a:hlinkClick r:id="rId5">
                  <a:extLst>
                    <a:ext uri="{A12FA001-AC4F-418D-AE19-62706E023703}">
                      <ahyp:hlinkClr xmlns:ahyp="http://schemas.microsoft.com/office/drawing/2018/hyperlinkcolor" val="tx"/>
                    </a:ext>
                  </a:extLst>
                </a:hlinkClick>
              </a:rPr>
              <a:t>https://www.fda.gov/food/registration-food-facilities-and-other-submissions/qualified-facility-attestation</a:t>
            </a:r>
            <a:r>
              <a:rPr lang="en-US" sz="2000" dirty="0"/>
              <a:t> </a:t>
            </a:r>
          </a:p>
        </p:txBody>
      </p:sp>
    </p:spTree>
    <p:extLst>
      <p:ext uri="{BB962C8B-B14F-4D97-AF65-F5344CB8AC3E}">
        <p14:creationId xmlns:p14="http://schemas.microsoft.com/office/powerpoint/2010/main" val="1834869522"/>
      </p:ext>
    </p:extLst>
  </p:cSld>
  <p:clrMapOvr>
    <a:masterClrMapping/>
  </p:clrMapOvr>
  <mc:AlternateContent xmlns:mc="http://schemas.openxmlformats.org/markup-compatibility/2006" xmlns:p14="http://schemas.microsoft.com/office/powerpoint/2010/main">
    <mc:Choice Requires="p14">
      <p:transition spd="slow" p14:dur="2000" advTm="59184"/>
    </mc:Choice>
    <mc:Fallback xmlns="">
      <p:transition spd="slow" advTm="5918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36D9-8696-D548-B04E-EAA827DBE058}"/>
              </a:ext>
            </a:extLst>
          </p:cNvPr>
          <p:cNvSpPr>
            <a:spLocks noGrp="1"/>
          </p:cNvSpPr>
          <p:nvPr>
            <p:ph type="title"/>
          </p:nvPr>
        </p:nvSpPr>
        <p:spPr>
          <a:xfrm>
            <a:off x="318327" y="0"/>
            <a:ext cx="4766330" cy="1454051"/>
          </a:xfrm>
        </p:spPr>
        <p:txBody>
          <a:bodyPr>
            <a:normAutofit/>
          </a:bodyPr>
          <a:lstStyle/>
          <a:p>
            <a:r>
              <a:rPr lang="en-US" b="1" dirty="0"/>
              <a:t>GMPs</a:t>
            </a:r>
          </a:p>
        </p:txBody>
      </p:sp>
      <p:sp>
        <p:nvSpPr>
          <p:cNvPr id="3" name="Content Placeholder 2">
            <a:extLst>
              <a:ext uri="{FF2B5EF4-FFF2-40B4-BE49-F238E27FC236}">
                <a16:creationId xmlns:a16="http://schemas.microsoft.com/office/drawing/2014/main" id="{78490970-19DE-7A48-A534-DAD97BD65A12}"/>
              </a:ext>
            </a:extLst>
          </p:cNvPr>
          <p:cNvSpPr>
            <a:spLocks noGrp="1"/>
          </p:cNvSpPr>
          <p:nvPr>
            <p:ph idx="1"/>
          </p:nvPr>
        </p:nvSpPr>
        <p:spPr>
          <a:xfrm>
            <a:off x="318327" y="957895"/>
            <a:ext cx="5777673" cy="5165456"/>
          </a:xfrm>
        </p:spPr>
        <p:txBody>
          <a:bodyPr anchor="t">
            <a:noAutofit/>
          </a:bodyPr>
          <a:lstStyle/>
          <a:p>
            <a:r>
              <a:rPr lang="en-US" sz="2200" dirty="0"/>
              <a:t>Current Good Manufacturing Practices 21 CFR Part 117</a:t>
            </a:r>
          </a:p>
          <a:p>
            <a:r>
              <a:rPr lang="en-US" sz="2200" dirty="0"/>
              <a:t>Personnel </a:t>
            </a:r>
          </a:p>
          <a:p>
            <a:r>
              <a:rPr lang="en-US" sz="2200" dirty="0"/>
              <a:t>Plant and grounds </a:t>
            </a:r>
          </a:p>
          <a:p>
            <a:r>
              <a:rPr lang="en-US" sz="2200" dirty="0"/>
              <a:t>Sanitary operations </a:t>
            </a:r>
          </a:p>
          <a:p>
            <a:r>
              <a:rPr lang="en-US" sz="2200" dirty="0"/>
              <a:t>Sanitary facilities and control</a:t>
            </a:r>
          </a:p>
          <a:p>
            <a:r>
              <a:rPr lang="en-US" sz="2200" dirty="0"/>
              <a:t>Equipment and utensils </a:t>
            </a:r>
          </a:p>
          <a:p>
            <a:r>
              <a:rPr lang="en-US" sz="2200" dirty="0"/>
              <a:t>Processes and controls</a:t>
            </a:r>
          </a:p>
          <a:p>
            <a:r>
              <a:rPr lang="en-US" sz="2200" dirty="0"/>
              <a:t>Warehousing and distribution</a:t>
            </a:r>
          </a:p>
          <a:p>
            <a:r>
              <a:rPr lang="en-US" sz="2200" dirty="0"/>
              <a:t>Holding/distribution of human byproducts for animal use</a:t>
            </a:r>
          </a:p>
          <a:p>
            <a:r>
              <a:rPr lang="en-US" sz="2200" dirty="0"/>
              <a:t>Natural or unavoidable defects that present no health hazard </a:t>
            </a:r>
          </a:p>
          <a:p>
            <a:pPr marL="0" indent="0">
              <a:buNone/>
            </a:pPr>
            <a:r>
              <a:rPr lang="en-US" sz="1400" dirty="0"/>
              <a:t>22http://www.fpsa.org/wp-content/uploads/CFR-110-vs-117.pdf </a:t>
            </a:r>
          </a:p>
        </p:txBody>
      </p:sp>
      <p:pic>
        <p:nvPicPr>
          <p:cNvPr id="5" name="Picture 4">
            <a:extLst>
              <a:ext uri="{FF2B5EF4-FFF2-40B4-BE49-F238E27FC236}">
                <a16:creationId xmlns:a16="http://schemas.microsoft.com/office/drawing/2014/main" id="{F8D0F5AF-4FDE-7F44-8F05-AFF29352EC38}"/>
              </a:ext>
            </a:extLst>
          </p:cNvPr>
          <p:cNvPicPr>
            <a:picLocks noChangeAspect="1"/>
          </p:cNvPicPr>
          <p:nvPr/>
        </p:nvPicPr>
        <p:blipFill>
          <a:blip r:embed="rId4"/>
          <a:stretch>
            <a:fillRect/>
          </a:stretch>
        </p:blipFill>
        <p:spPr>
          <a:xfrm>
            <a:off x="6508688" y="957895"/>
            <a:ext cx="5113802" cy="5165456"/>
          </a:xfrm>
          <a:prstGeom prst="rect">
            <a:avLst/>
          </a:prstGeom>
        </p:spPr>
      </p:pic>
      <p:sp>
        <p:nvSpPr>
          <p:cNvPr id="6" name="Rectangle 5">
            <a:extLst>
              <a:ext uri="{FF2B5EF4-FFF2-40B4-BE49-F238E27FC236}">
                <a16:creationId xmlns:a16="http://schemas.microsoft.com/office/drawing/2014/main" id="{3721EAD6-BFC3-7946-BB9C-D573FDEC1D58}"/>
              </a:ext>
            </a:extLst>
          </p:cNvPr>
          <p:cNvSpPr/>
          <p:nvPr/>
        </p:nvSpPr>
        <p:spPr>
          <a:xfrm>
            <a:off x="8255508" y="6204671"/>
            <a:ext cx="3048000" cy="369332"/>
          </a:xfrm>
          <a:prstGeom prst="rect">
            <a:avLst/>
          </a:prstGeom>
        </p:spPr>
        <p:txBody>
          <a:bodyPr wrap="square">
            <a:spAutoFit/>
          </a:bodyPr>
          <a:lstStyle/>
          <a:p>
            <a:pPr algn="ctr"/>
            <a:r>
              <a:rPr lang="en-US" sz="900" dirty="0">
                <a:hlinkClick r:id="rId5"/>
              </a:rPr>
              <a:t>https://www.centurylabel.com/news/2016/9/8/cmc-groups-century-label-division-achieves-gmp-certification</a:t>
            </a:r>
            <a:endParaRPr lang="en-US" sz="900" dirty="0"/>
          </a:p>
        </p:txBody>
      </p:sp>
      <p:sp>
        <p:nvSpPr>
          <p:cNvPr id="7" name="Slide Number Placeholder 6">
            <a:extLst>
              <a:ext uri="{FF2B5EF4-FFF2-40B4-BE49-F238E27FC236}">
                <a16:creationId xmlns:a16="http://schemas.microsoft.com/office/drawing/2014/main" id="{0FF6A035-820C-8A44-88FD-52A4930D5776}"/>
              </a:ext>
            </a:extLst>
          </p:cNvPr>
          <p:cNvSpPr>
            <a:spLocks noGrp="1"/>
          </p:cNvSpPr>
          <p:nvPr>
            <p:ph type="sldNum" sz="quarter" idx="12"/>
          </p:nvPr>
        </p:nvSpPr>
        <p:spPr>
          <a:xfrm>
            <a:off x="8616621" y="6477703"/>
            <a:ext cx="2743200" cy="365125"/>
          </a:xfrm>
        </p:spPr>
        <p:txBody>
          <a:bodyPr/>
          <a:lstStyle/>
          <a:p>
            <a:fld id="{4D095B9C-B6EF-1240-A192-B12E4C4F5D28}" type="slidenum">
              <a:rPr lang="en-US" smtClean="0"/>
              <a:t>19</a:t>
            </a:fld>
            <a:endParaRPr lang="en-US" dirty="0"/>
          </a:p>
        </p:txBody>
      </p:sp>
    </p:spTree>
    <p:custDataLst>
      <p:tags r:id="rId1"/>
    </p:custDataLst>
    <p:extLst>
      <p:ext uri="{BB962C8B-B14F-4D97-AF65-F5344CB8AC3E}">
        <p14:creationId xmlns:p14="http://schemas.microsoft.com/office/powerpoint/2010/main" val="411850855"/>
      </p:ext>
    </p:extLst>
  </p:cSld>
  <p:clrMapOvr>
    <a:masterClrMapping/>
  </p:clrMapOvr>
  <mc:AlternateContent xmlns:mc="http://schemas.openxmlformats.org/markup-compatibility/2006" xmlns:p14="http://schemas.microsoft.com/office/powerpoint/2010/main">
    <mc:Choice Requires="p14">
      <p:transition spd="slow" p14:dur="2000" advTm="91042"/>
    </mc:Choice>
    <mc:Fallback xmlns="">
      <p:transition spd="slow" advTm="91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map&#10;&#10;Description automatically generated">
            <a:extLst>
              <a:ext uri="{FF2B5EF4-FFF2-40B4-BE49-F238E27FC236}">
                <a16:creationId xmlns:a16="http://schemas.microsoft.com/office/drawing/2014/main" id="{1D2ECDB8-5724-B342-8ADB-FC3954FED20F}"/>
              </a:ext>
            </a:extLst>
          </p:cNvPr>
          <p:cNvPicPr>
            <a:picLocks noChangeAspect="1"/>
          </p:cNvPicPr>
          <p:nvPr/>
        </p:nvPicPr>
        <p:blipFill>
          <a:blip r:embed="rId3"/>
          <a:stretch>
            <a:fillRect/>
          </a:stretch>
        </p:blipFill>
        <p:spPr>
          <a:xfrm>
            <a:off x="613410" y="-23203"/>
            <a:ext cx="10965180" cy="6858000"/>
          </a:xfrm>
          <a:prstGeom prst="rect">
            <a:avLst/>
          </a:prstGeom>
        </p:spPr>
      </p:pic>
      <p:sp>
        <p:nvSpPr>
          <p:cNvPr id="2" name="Slide Number Placeholder 1">
            <a:extLst>
              <a:ext uri="{FF2B5EF4-FFF2-40B4-BE49-F238E27FC236}">
                <a16:creationId xmlns:a16="http://schemas.microsoft.com/office/drawing/2014/main" id="{E747D2A7-7BDD-BE4D-A8BC-64B45D1D21BB}"/>
              </a:ext>
            </a:extLst>
          </p:cNvPr>
          <p:cNvSpPr>
            <a:spLocks noGrp="1"/>
          </p:cNvSpPr>
          <p:nvPr>
            <p:ph type="sldNum" sz="quarter" idx="12"/>
          </p:nvPr>
        </p:nvSpPr>
        <p:spPr>
          <a:xfrm>
            <a:off x="8478078" y="11032228"/>
            <a:ext cx="2743200" cy="365125"/>
          </a:xfrm>
        </p:spPr>
        <p:txBody>
          <a:bodyPr/>
          <a:lstStyle/>
          <a:p>
            <a:fld id="{4D095B9C-B6EF-1240-A192-B12E4C4F5D28}" type="slidenum">
              <a:rPr lang="en-US" smtClean="0"/>
              <a:t>2</a:t>
            </a:fld>
            <a:endParaRPr lang="en-US"/>
          </a:p>
        </p:txBody>
      </p:sp>
      <p:sp>
        <p:nvSpPr>
          <p:cNvPr id="7" name="Right Arrow 6">
            <a:extLst>
              <a:ext uri="{FF2B5EF4-FFF2-40B4-BE49-F238E27FC236}">
                <a16:creationId xmlns:a16="http://schemas.microsoft.com/office/drawing/2014/main" id="{6D11DDB4-B51B-9E44-B5BC-3E46FD5CDC17}"/>
              </a:ext>
            </a:extLst>
          </p:cNvPr>
          <p:cNvSpPr/>
          <p:nvPr/>
        </p:nvSpPr>
        <p:spPr>
          <a:xfrm rot="5400000">
            <a:off x="813088" y="5698760"/>
            <a:ext cx="1060174" cy="410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F65EA3FF-C054-DF43-A0DC-704CF6176FD4}"/>
              </a:ext>
            </a:extLst>
          </p:cNvPr>
          <p:cNvSpPr/>
          <p:nvPr/>
        </p:nvSpPr>
        <p:spPr>
          <a:xfrm rot="10800000">
            <a:off x="8643730" y="1894917"/>
            <a:ext cx="1060174" cy="410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4FB47F-D459-0043-995F-AA2799E84012}"/>
              </a:ext>
            </a:extLst>
          </p:cNvPr>
          <p:cNvSpPr/>
          <p:nvPr/>
        </p:nvSpPr>
        <p:spPr>
          <a:xfrm>
            <a:off x="84221" y="4024953"/>
            <a:ext cx="1643269" cy="12059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A7FD38-5E30-6047-9B0B-C975BE530192}"/>
              </a:ext>
            </a:extLst>
          </p:cNvPr>
          <p:cNvSpPr txBox="1"/>
          <p:nvPr/>
        </p:nvSpPr>
        <p:spPr>
          <a:xfrm>
            <a:off x="216742" y="4168133"/>
            <a:ext cx="1736035" cy="954107"/>
          </a:xfrm>
          <a:prstGeom prst="rect">
            <a:avLst/>
          </a:prstGeom>
          <a:noFill/>
        </p:spPr>
        <p:txBody>
          <a:bodyPr wrap="square" rtlCol="0">
            <a:spAutoFit/>
          </a:bodyPr>
          <a:lstStyle/>
          <a:p>
            <a:r>
              <a:rPr lang="en-US" sz="1400" dirty="0"/>
              <a:t>Here is where you can turn on or off your camera and microphone</a:t>
            </a:r>
          </a:p>
        </p:txBody>
      </p:sp>
      <p:sp>
        <p:nvSpPr>
          <p:cNvPr id="12" name="Rectangle 11">
            <a:extLst>
              <a:ext uri="{FF2B5EF4-FFF2-40B4-BE49-F238E27FC236}">
                <a16:creationId xmlns:a16="http://schemas.microsoft.com/office/drawing/2014/main" id="{31FBE1EE-5CE7-C546-A1D5-9C4DCE09459E}"/>
              </a:ext>
            </a:extLst>
          </p:cNvPr>
          <p:cNvSpPr/>
          <p:nvPr/>
        </p:nvSpPr>
        <p:spPr>
          <a:xfrm>
            <a:off x="9831208" y="1011628"/>
            <a:ext cx="1855304" cy="16257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B849377-3B52-D040-A513-8087C23FDA37}"/>
              </a:ext>
            </a:extLst>
          </p:cNvPr>
          <p:cNvSpPr txBox="1"/>
          <p:nvPr/>
        </p:nvSpPr>
        <p:spPr>
          <a:xfrm>
            <a:off x="9969859" y="1084793"/>
            <a:ext cx="1736035" cy="1600438"/>
          </a:xfrm>
          <a:prstGeom prst="rect">
            <a:avLst/>
          </a:prstGeom>
          <a:noFill/>
        </p:spPr>
        <p:txBody>
          <a:bodyPr wrap="square" rtlCol="0">
            <a:spAutoFit/>
          </a:bodyPr>
          <a:lstStyle/>
          <a:p>
            <a:r>
              <a:rPr lang="en-US" sz="1400" dirty="0"/>
              <a:t>Click “View Options” and then annotate the next slide, you can use a stamp to show on the map where you are located!</a:t>
            </a:r>
          </a:p>
        </p:txBody>
      </p:sp>
      <p:sp>
        <p:nvSpPr>
          <p:cNvPr id="18" name="Rectangle 17">
            <a:extLst>
              <a:ext uri="{FF2B5EF4-FFF2-40B4-BE49-F238E27FC236}">
                <a16:creationId xmlns:a16="http://schemas.microsoft.com/office/drawing/2014/main" id="{B63FEBC6-E010-494E-9E4B-134668CE4AF4}"/>
              </a:ext>
            </a:extLst>
          </p:cNvPr>
          <p:cNvSpPr/>
          <p:nvPr/>
        </p:nvSpPr>
        <p:spPr>
          <a:xfrm>
            <a:off x="4923107" y="5122240"/>
            <a:ext cx="1949115" cy="1001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8411F46-1390-E04B-881D-441E1B1E6EA2}"/>
              </a:ext>
            </a:extLst>
          </p:cNvPr>
          <p:cNvSpPr/>
          <p:nvPr/>
        </p:nvSpPr>
        <p:spPr>
          <a:xfrm>
            <a:off x="5009770" y="4232426"/>
            <a:ext cx="1643269" cy="10428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875D9D-AAD3-974E-8D37-F2A6134C440E}"/>
              </a:ext>
            </a:extLst>
          </p:cNvPr>
          <p:cNvSpPr txBox="1"/>
          <p:nvPr/>
        </p:nvSpPr>
        <p:spPr>
          <a:xfrm>
            <a:off x="5029648" y="4276794"/>
            <a:ext cx="1736035" cy="954107"/>
          </a:xfrm>
          <a:prstGeom prst="rect">
            <a:avLst/>
          </a:prstGeom>
          <a:noFill/>
        </p:spPr>
        <p:txBody>
          <a:bodyPr wrap="square" rtlCol="0">
            <a:spAutoFit/>
          </a:bodyPr>
          <a:lstStyle/>
          <a:p>
            <a:r>
              <a:rPr lang="en-US" sz="1400" dirty="0"/>
              <a:t>Click this ”Chat” button to ask a question during the presentation</a:t>
            </a:r>
          </a:p>
        </p:txBody>
      </p:sp>
      <p:sp>
        <p:nvSpPr>
          <p:cNvPr id="6" name="Right Arrow 5">
            <a:extLst>
              <a:ext uri="{FF2B5EF4-FFF2-40B4-BE49-F238E27FC236}">
                <a16:creationId xmlns:a16="http://schemas.microsoft.com/office/drawing/2014/main" id="{828C214D-9C8D-0747-BA40-ECE6F47A56BB}"/>
              </a:ext>
            </a:extLst>
          </p:cNvPr>
          <p:cNvSpPr/>
          <p:nvPr/>
        </p:nvSpPr>
        <p:spPr>
          <a:xfrm rot="5400000">
            <a:off x="5301316" y="5615738"/>
            <a:ext cx="1060174" cy="410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CD94DA-F292-FD40-BFEF-EB6BD5913663}"/>
              </a:ext>
            </a:extLst>
          </p:cNvPr>
          <p:cNvSpPr/>
          <p:nvPr/>
        </p:nvSpPr>
        <p:spPr>
          <a:xfrm>
            <a:off x="9173817" y="533509"/>
            <a:ext cx="2253325" cy="4781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649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9CAAE0-4B4F-374A-B137-26EDF7D2617C}"/>
              </a:ext>
            </a:extLst>
          </p:cNvPr>
          <p:cNvSpPr txBox="1">
            <a:spLocks/>
          </p:cNvSpPr>
          <p:nvPr/>
        </p:nvSpPr>
        <p:spPr>
          <a:xfrm>
            <a:off x="1451579" y="950397"/>
            <a:ext cx="9603274" cy="62447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lumMod val="95000"/>
                  </a:schemeClr>
                </a:solidFill>
                <a:latin typeface="+mj-lt"/>
                <a:ea typeface="+mj-ea"/>
                <a:cs typeface="+mj-cs"/>
              </a:rPr>
              <a:t>Legal &amp; Financial Implications - Recalls</a:t>
            </a:r>
          </a:p>
        </p:txBody>
      </p:sp>
      <p:sp>
        <p:nvSpPr>
          <p:cNvPr id="5" name="Content Placeholder 2">
            <a:extLst>
              <a:ext uri="{FF2B5EF4-FFF2-40B4-BE49-F238E27FC236}">
                <a16:creationId xmlns:a16="http://schemas.microsoft.com/office/drawing/2014/main" id="{3AC2E70A-AF15-404B-A940-6DA145A2E25D}"/>
              </a:ext>
            </a:extLst>
          </p:cNvPr>
          <p:cNvSpPr txBox="1">
            <a:spLocks/>
          </p:cNvSpPr>
          <p:nvPr/>
        </p:nvSpPr>
        <p:spPr>
          <a:xfrm>
            <a:off x="4986670" y="1963059"/>
            <a:ext cx="5809789" cy="418583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Recalls are actions taken to remove an adulterated, misbranded, or violative product from the market.</a:t>
            </a:r>
          </a:p>
          <a:p>
            <a:r>
              <a:rPr lang="en-US" sz="2400" dirty="0"/>
              <a:t>If there is a hazard in your facility or with your product, you MUST have a recall plan!</a:t>
            </a:r>
            <a:endParaRPr lang="en-US" sz="2400" dirty="0">
              <a:cs typeface="Calibri"/>
            </a:endParaRPr>
          </a:p>
          <a:p>
            <a:pPr algn="ctr">
              <a:buFont typeface="Wingdings" pitchFamily="2" charset="2"/>
              <a:buChar char="ü"/>
            </a:pPr>
            <a:r>
              <a:rPr lang="en-US" sz="2400" dirty="0"/>
              <a:t>Your liability</a:t>
            </a:r>
          </a:p>
          <a:p>
            <a:pPr algn="ctr">
              <a:buFont typeface="Wingdings" pitchFamily="2" charset="2"/>
              <a:buChar char="ü"/>
            </a:pPr>
            <a:r>
              <a:rPr lang="en-US" sz="2400" dirty="0">
                <a:ea typeface="+mn-lt"/>
                <a:cs typeface="+mn-lt"/>
              </a:rPr>
              <a:t>Your customers</a:t>
            </a:r>
          </a:p>
          <a:p>
            <a:pPr algn="ctr">
              <a:buFont typeface="Wingdings" pitchFamily="2" charset="2"/>
              <a:buChar char="ü"/>
            </a:pPr>
            <a:r>
              <a:rPr lang="en-US" sz="2400" dirty="0"/>
              <a:t>Your reputation</a:t>
            </a:r>
            <a:endParaRPr lang="en-US" sz="2400" dirty="0">
              <a:cs typeface="Calibri"/>
            </a:endParaRPr>
          </a:p>
          <a:p>
            <a:pPr algn="ctr">
              <a:buFont typeface="Wingdings" pitchFamily="2" charset="2"/>
              <a:buChar char="ü"/>
            </a:pPr>
            <a:r>
              <a:rPr lang="en-US" sz="2400" dirty="0"/>
              <a:t>The local food system</a:t>
            </a:r>
          </a:p>
          <a:p>
            <a:pPr marL="0"/>
            <a:endParaRPr lang="en-US" sz="2400" b="1" dirty="0"/>
          </a:p>
        </p:txBody>
      </p:sp>
      <p:pic>
        <p:nvPicPr>
          <p:cNvPr id="6" name="Graphic 5" descr="Gavel">
            <a:extLst>
              <a:ext uri="{FF2B5EF4-FFF2-40B4-BE49-F238E27FC236}">
                <a16:creationId xmlns:a16="http://schemas.microsoft.com/office/drawing/2014/main" id="{81F6D819-4B5A-B04A-9884-CFB3CD1E84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4009" y="1963059"/>
            <a:ext cx="3320073" cy="3320073"/>
          </a:xfrm>
          <a:prstGeom prst="rect">
            <a:avLst/>
          </a:prstGeom>
        </p:spPr>
      </p:pic>
      <p:sp>
        <p:nvSpPr>
          <p:cNvPr id="2" name="Slide Number Placeholder 1">
            <a:extLst>
              <a:ext uri="{FF2B5EF4-FFF2-40B4-BE49-F238E27FC236}">
                <a16:creationId xmlns:a16="http://schemas.microsoft.com/office/drawing/2014/main" id="{7636072F-B707-CB42-842D-856478EF5A7B}"/>
              </a:ext>
            </a:extLst>
          </p:cNvPr>
          <p:cNvSpPr>
            <a:spLocks noGrp="1"/>
          </p:cNvSpPr>
          <p:nvPr>
            <p:ph type="sldNum" sz="quarter" idx="12"/>
          </p:nvPr>
        </p:nvSpPr>
        <p:spPr>
          <a:xfrm>
            <a:off x="10796459" y="6123332"/>
            <a:ext cx="554420" cy="365125"/>
          </a:xfrm>
        </p:spPr>
        <p:txBody>
          <a:bodyPr vert="horz" lIns="91440" tIns="45720" rIns="91440" bIns="45720" rtlCol="0" anchor="ctr">
            <a:normAutofit/>
          </a:bodyPr>
          <a:lstStyle/>
          <a:p>
            <a:pPr>
              <a:spcAft>
                <a:spcPts val="600"/>
              </a:spcAft>
            </a:pPr>
            <a:fld id="{4D095B9C-B6EF-1240-A192-B12E4C4F5D28}" type="slidenum">
              <a:rPr lang="en-US">
                <a:solidFill>
                  <a:prstClr val="black">
                    <a:tint val="75000"/>
                  </a:prstClr>
                </a:solidFill>
              </a:rPr>
              <a:pPr>
                <a:spcAft>
                  <a:spcPts val="600"/>
                </a:spcAft>
              </a:pPr>
              <a:t>20</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356213899"/>
      </p:ext>
    </p:extLst>
  </p:cSld>
  <p:clrMapOvr>
    <a:masterClrMapping/>
  </p:clrMapOvr>
  <mc:AlternateContent xmlns:mc="http://schemas.openxmlformats.org/markup-compatibility/2006" xmlns:p14="http://schemas.microsoft.com/office/powerpoint/2010/main">
    <mc:Choice Requires="p14">
      <p:transition spd="slow" p14:dur="2000" advTm="102195"/>
    </mc:Choice>
    <mc:Fallback xmlns="">
      <p:transition spd="slow" advTm="1021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3981F0B-1359-4E4B-87E6-14E0D8BE4804}"/>
              </a:ext>
            </a:extLst>
          </p:cNvPr>
          <p:cNvSpPr txBox="1">
            <a:spLocks/>
          </p:cNvSpPr>
          <p:nvPr/>
        </p:nvSpPr>
        <p:spPr>
          <a:xfrm>
            <a:off x="836862" y="386296"/>
            <a:ext cx="5130795" cy="1461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dirty="0">
                <a:solidFill>
                  <a:schemeClr val="tx1"/>
                </a:solidFill>
                <a:latin typeface="+mj-lt"/>
                <a:ea typeface="+mj-ea"/>
                <a:cs typeface="+mj-cs"/>
              </a:rPr>
              <a:t>Record Keeping</a:t>
            </a:r>
          </a:p>
        </p:txBody>
      </p:sp>
      <p:sp>
        <p:nvSpPr>
          <p:cNvPr id="4" name="Content Placeholder 2">
            <a:extLst>
              <a:ext uri="{FF2B5EF4-FFF2-40B4-BE49-F238E27FC236}">
                <a16:creationId xmlns:a16="http://schemas.microsoft.com/office/drawing/2014/main" id="{BD491732-80D0-3346-89EE-D967E4D7A8D4}"/>
              </a:ext>
            </a:extLst>
          </p:cNvPr>
          <p:cNvSpPr txBox="1">
            <a:spLocks/>
          </p:cNvSpPr>
          <p:nvPr/>
        </p:nvSpPr>
        <p:spPr>
          <a:xfrm>
            <a:off x="731013" y="1660882"/>
            <a:ext cx="4779357" cy="3536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Records used to document that food safety hazards have been controlled by preventive controls</a:t>
            </a:r>
          </a:p>
          <a:p>
            <a:r>
              <a:rPr lang="en-US" sz="2400" dirty="0"/>
              <a:t>Accurate record keeping provides documentation that food safety hazards are being controlled. </a:t>
            </a:r>
          </a:p>
          <a:p>
            <a:r>
              <a:rPr lang="en-US" sz="2400" dirty="0"/>
              <a:t>Information required:</a:t>
            </a:r>
          </a:p>
          <a:p>
            <a:pPr lvl="1"/>
            <a:r>
              <a:rPr lang="en-US" dirty="0"/>
              <a:t>Standard information required</a:t>
            </a:r>
          </a:p>
          <a:p>
            <a:pPr lvl="1"/>
            <a:r>
              <a:rPr lang="en-US" dirty="0"/>
              <a:t>Signature or initials of the person reviewing the record, and date of the review</a:t>
            </a:r>
          </a:p>
          <a:p>
            <a:pPr lvl="1"/>
            <a:r>
              <a:rPr lang="en-US" dirty="0"/>
              <a:t>Cost and risk considerations</a:t>
            </a:r>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heck List">
            <a:extLst>
              <a:ext uri="{FF2B5EF4-FFF2-40B4-BE49-F238E27FC236}">
                <a16:creationId xmlns:a16="http://schemas.microsoft.com/office/drawing/2014/main" id="{B6436BAC-0F8A-754F-92E7-ABCA3C98E4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35330" y="2105470"/>
            <a:ext cx="3217333" cy="3217333"/>
          </a:xfrm>
          <a:prstGeom prst="rect">
            <a:avLst/>
          </a:prstGeom>
        </p:spPr>
      </p:pic>
      <p:sp>
        <p:nvSpPr>
          <p:cNvPr id="2" name="Slide Number Placeholder 1">
            <a:extLst>
              <a:ext uri="{FF2B5EF4-FFF2-40B4-BE49-F238E27FC236}">
                <a16:creationId xmlns:a16="http://schemas.microsoft.com/office/drawing/2014/main" id="{F0C40C63-C475-584D-948C-9B7CED0BC2E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4D095B9C-B6EF-1240-A192-B12E4C4F5D28}" type="slidenum">
              <a:rPr lang="en-US">
                <a:solidFill>
                  <a:schemeClr val="bg1"/>
                </a:solidFill>
              </a:rPr>
              <a:pPr algn="ctr">
                <a:spcAft>
                  <a:spcPts val="600"/>
                </a:spcAft>
              </a:pPr>
              <a:t>21</a:t>
            </a:fld>
            <a:endParaRPr lang="en-US">
              <a:solidFill>
                <a:schemeClr val="bg1"/>
              </a:solidFill>
            </a:endParaRPr>
          </a:p>
        </p:txBody>
      </p:sp>
    </p:spTree>
    <p:custDataLst>
      <p:tags r:id="rId1"/>
    </p:custDataLst>
    <p:extLst>
      <p:ext uri="{BB962C8B-B14F-4D97-AF65-F5344CB8AC3E}">
        <p14:creationId xmlns:p14="http://schemas.microsoft.com/office/powerpoint/2010/main" val="3591213956"/>
      </p:ext>
    </p:extLst>
  </p:cSld>
  <p:clrMapOvr>
    <a:masterClrMapping/>
  </p:clrMapOvr>
  <mc:AlternateContent xmlns:mc="http://schemas.openxmlformats.org/markup-compatibility/2006" xmlns:p14="http://schemas.microsoft.com/office/powerpoint/2010/main">
    <mc:Choice Requires="p14">
      <p:transition spd="slow" p14:dur="2000" advTm="57088"/>
    </mc:Choice>
    <mc:Fallback xmlns="">
      <p:transition spd="slow" advTm="570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0FFA360-FF99-6A49-8578-0FECD22484B2}"/>
              </a:ext>
            </a:extLst>
          </p:cNvPr>
          <p:cNvSpPr txBox="1">
            <a:spLocks/>
          </p:cNvSpPr>
          <p:nvPr/>
        </p:nvSpPr>
        <p:spPr>
          <a:xfrm>
            <a:off x="960100" y="446470"/>
            <a:ext cx="10588434" cy="1062644"/>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chemeClr val="tx1">
                    <a:lumMod val="85000"/>
                  </a:schemeClr>
                </a:solidFill>
                <a:latin typeface="+mj-lt"/>
                <a:ea typeface="+mj-ea"/>
                <a:cs typeface="+mj-cs"/>
              </a:rPr>
              <a:t>Food Safety Recommendations: Where Do I Start?</a:t>
            </a:r>
          </a:p>
        </p:txBody>
      </p:sp>
      <p:pic>
        <p:nvPicPr>
          <p:cNvPr id="7" name="Graphic 6" descr="Presentation with Checklist">
            <a:extLst>
              <a:ext uri="{FF2B5EF4-FFF2-40B4-BE49-F238E27FC236}">
                <a16:creationId xmlns:a16="http://schemas.microsoft.com/office/drawing/2014/main" id="{C351DE95-5052-A44F-9FB5-B35463B127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910" y="2280684"/>
            <a:ext cx="3492694" cy="3492694"/>
          </a:xfrm>
          <a:prstGeom prst="rect">
            <a:avLst/>
          </a:prstGeom>
        </p:spPr>
      </p:pic>
      <p:sp>
        <p:nvSpPr>
          <p:cNvPr id="5" name="Content Placeholder 2">
            <a:extLst>
              <a:ext uri="{FF2B5EF4-FFF2-40B4-BE49-F238E27FC236}">
                <a16:creationId xmlns:a16="http://schemas.microsoft.com/office/drawing/2014/main" id="{F4F005E4-4E6D-7949-ADED-A920834540AC}"/>
              </a:ext>
            </a:extLst>
          </p:cNvPr>
          <p:cNvSpPr txBox="1">
            <a:spLocks/>
          </p:cNvSpPr>
          <p:nvPr/>
        </p:nvSpPr>
        <p:spPr>
          <a:xfrm>
            <a:off x="3689498" y="1743741"/>
            <a:ext cx="7548026" cy="44741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t>Implement/Develop/Maintain GMPs</a:t>
            </a:r>
          </a:p>
          <a:p>
            <a:r>
              <a:rPr lang="en-US" sz="2700" dirty="0"/>
              <a:t>Set up a documentation system for critical control points in your operating procedures (SOPs)</a:t>
            </a:r>
          </a:p>
          <a:p>
            <a:r>
              <a:rPr lang="en-US" sz="2700" dirty="0"/>
              <a:t>Develop written ingredient and packaging material specifications developed for all suppliers, and verification of compliance with those suppliers.</a:t>
            </a:r>
          </a:p>
          <a:p>
            <a:r>
              <a:rPr lang="en-US" sz="2700" dirty="0"/>
              <a:t>Sanitation Controls – recommended cleaning products to be used during manufacturing</a:t>
            </a:r>
          </a:p>
          <a:p>
            <a:r>
              <a:rPr lang="en-US" sz="2700" dirty="0"/>
              <a:t>Audit – will provide recommendations for improvement*</a:t>
            </a:r>
          </a:p>
          <a:p>
            <a:endParaRPr lang="en-US" sz="2700" dirty="0"/>
          </a:p>
        </p:txBody>
      </p:sp>
      <p:sp>
        <p:nvSpPr>
          <p:cNvPr id="2" name="Slide Number Placeholder 1">
            <a:extLst>
              <a:ext uri="{FF2B5EF4-FFF2-40B4-BE49-F238E27FC236}">
                <a16:creationId xmlns:a16="http://schemas.microsoft.com/office/drawing/2014/main" id="{BBBC957C-4723-284D-925F-CF633070BC22}"/>
              </a:ext>
            </a:extLst>
          </p:cNvPr>
          <p:cNvSpPr>
            <a:spLocks noGrp="1"/>
          </p:cNvSpPr>
          <p:nvPr>
            <p:ph type="sldNum" sz="quarter" idx="12"/>
          </p:nvPr>
        </p:nvSpPr>
        <p:spPr>
          <a:xfrm>
            <a:off x="10330903" y="6217920"/>
            <a:ext cx="914400" cy="365125"/>
          </a:xfrm>
        </p:spPr>
        <p:txBody>
          <a:bodyPr vert="horz" lIns="91440" tIns="45720" rIns="91440" bIns="45720" rtlCol="0" anchor="ctr">
            <a:normAutofit/>
          </a:bodyPr>
          <a:lstStyle/>
          <a:p>
            <a:pPr>
              <a:spcAft>
                <a:spcPts val="600"/>
              </a:spcAft>
            </a:pPr>
            <a:fld id="{4D095B9C-B6EF-1240-A192-B12E4C4F5D28}" type="slidenum">
              <a:rPr lang="en-US">
                <a:solidFill>
                  <a:prstClr val="black">
                    <a:lumMod val="50000"/>
                    <a:lumOff val="50000"/>
                  </a:prstClr>
                </a:solidFill>
              </a:rPr>
              <a:pPr>
                <a:spcAft>
                  <a:spcPts val="600"/>
                </a:spcAft>
              </a:pPr>
              <a:t>22</a:t>
            </a:fld>
            <a:endParaRPr lang="en-US">
              <a:solidFill>
                <a:prstClr val="black">
                  <a:lumMod val="50000"/>
                  <a:lumOff val="50000"/>
                </a:prstClr>
              </a:solidFill>
            </a:endParaRPr>
          </a:p>
        </p:txBody>
      </p:sp>
    </p:spTree>
    <p:custDataLst>
      <p:tags r:id="rId1"/>
    </p:custDataLst>
    <p:extLst>
      <p:ext uri="{BB962C8B-B14F-4D97-AF65-F5344CB8AC3E}">
        <p14:creationId xmlns:p14="http://schemas.microsoft.com/office/powerpoint/2010/main" val="3608822845"/>
      </p:ext>
    </p:extLst>
  </p:cSld>
  <p:clrMapOvr>
    <a:masterClrMapping/>
  </p:clrMapOvr>
  <mc:AlternateContent xmlns:mc="http://schemas.openxmlformats.org/markup-compatibility/2006" xmlns:p14="http://schemas.microsoft.com/office/powerpoint/2010/main">
    <mc:Choice Requires="p14">
      <p:transition spd="slow" p14:dur="2000" advTm="74825"/>
    </mc:Choice>
    <mc:Fallback xmlns="">
      <p:transition spd="slow" advTm="748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65C37310-A251-1E44-A732-78D9E3E96230}"/>
              </a:ext>
            </a:extLst>
          </p:cNvPr>
          <p:cNvSpPr txBox="1">
            <a:spLocks/>
          </p:cNvSpPr>
          <p:nvPr/>
        </p:nvSpPr>
        <p:spPr>
          <a:xfrm>
            <a:off x="5847954" y="320913"/>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rgbClr val="000000"/>
                </a:solidFill>
                <a:latin typeface="+mj-lt"/>
                <a:ea typeface="+mj-ea"/>
                <a:cs typeface="+mj-cs"/>
              </a:rPr>
              <a:t>Key Points for Preventive Controls</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B6992E5E-8342-9847-957E-AB0C2993E458}"/>
              </a:ext>
            </a:extLst>
          </p:cNvPr>
          <p:cNvPicPr>
            <a:picLocks noChangeAspect="1"/>
          </p:cNvPicPr>
          <p:nvPr/>
        </p:nvPicPr>
        <p:blipFill>
          <a:blip r:embed="rId5"/>
          <a:stretch>
            <a:fillRect/>
          </a:stretch>
        </p:blipFill>
        <p:spPr>
          <a:xfrm>
            <a:off x="429349" y="2053707"/>
            <a:ext cx="3661831" cy="2770785"/>
          </a:xfrm>
          <a:prstGeom prst="rect">
            <a:avLst/>
          </a:prstGeom>
        </p:spPr>
      </p:pic>
      <p:sp>
        <p:nvSpPr>
          <p:cNvPr id="5" name="Rectangle 4">
            <a:extLst>
              <a:ext uri="{FF2B5EF4-FFF2-40B4-BE49-F238E27FC236}">
                <a16:creationId xmlns:a16="http://schemas.microsoft.com/office/drawing/2014/main" id="{321C4CD5-7E1F-DD42-8F60-1BE607E6A0B1}"/>
              </a:ext>
            </a:extLst>
          </p:cNvPr>
          <p:cNvSpPr/>
          <p:nvPr/>
        </p:nvSpPr>
        <p:spPr>
          <a:xfrm>
            <a:off x="5429786" y="2421682"/>
            <a:ext cx="6184698" cy="3639289"/>
          </a:xfrm>
          <a:prstGeom prst="rect">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2400" b="1" dirty="0">
                <a:solidFill>
                  <a:srgbClr val="000000"/>
                </a:solidFill>
              </a:rPr>
              <a:t>FSMA</a:t>
            </a:r>
            <a:r>
              <a:rPr lang="en-US" sz="2400" dirty="0">
                <a:solidFill>
                  <a:srgbClr val="000000"/>
                </a:solidFill>
              </a:rPr>
              <a:t> - “Directs the Food and Drug Administration (FDA) as the food regulatory agency of the U.S. Department of Health and Human Services to better protect public health by, among other things, adopting a modern, preventive, and risk-based approach to food safety regulation.”</a:t>
            </a:r>
          </a:p>
          <a:p>
            <a:pPr marL="457200" indent="-228600">
              <a:lnSpc>
                <a:spcPct val="90000"/>
              </a:lnSpc>
              <a:spcAft>
                <a:spcPts val="600"/>
              </a:spcAft>
              <a:buFont typeface="Arial" panose="020B0604020202020204" pitchFamily="34" charset="0"/>
              <a:buChar char="•"/>
            </a:pPr>
            <a:r>
              <a:rPr lang="en-US" sz="2400" dirty="0">
                <a:solidFill>
                  <a:srgbClr val="000000"/>
                </a:solidFill>
              </a:rPr>
              <a:t>Preventive controls fall under FSMA</a:t>
            </a:r>
          </a:p>
          <a:p>
            <a:pPr marL="457200" indent="-228600">
              <a:lnSpc>
                <a:spcPct val="90000"/>
              </a:lnSpc>
              <a:spcAft>
                <a:spcPts val="600"/>
              </a:spcAft>
              <a:buFont typeface="Arial" panose="020B0604020202020204" pitchFamily="34" charset="0"/>
              <a:buChar char="•"/>
            </a:pPr>
            <a:r>
              <a:rPr lang="en-US" sz="2400" dirty="0">
                <a:solidFill>
                  <a:srgbClr val="000000"/>
                </a:solidFill>
              </a:rPr>
              <a:t>Should have plan by January 2020 if you’re a qualified facility</a:t>
            </a:r>
          </a:p>
          <a:p>
            <a:pPr marL="457200" indent="-228600">
              <a:lnSpc>
                <a:spcPct val="90000"/>
              </a:lnSpc>
              <a:spcAft>
                <a:spcPts val="600"/>
              </a:spcAft>
              <a:buFont typeface="Arial" panose="020B0604020202020204" pitchFamily="34" charset="0"/>
              <a:buChar char="•"/>
            </a:pPr>
            <a:r>
              <a:rPr lang="en-US" sz="2400" dirty="0">
                <a:solidFill>
                  <a:srgbClr val="000000"/>
                </a:solidFill>
              </a:rPr>
              <a:t>If your product falls under the modified qualifications, understand and file for attestation</a:t>
            </a:r>
          </a:p>
        </p:txBody>
      </p:sp>
      <p:sp>
        <p:nvSpPr>
          <p:cNvPr id="2" name="Slide Number Placeholder 1">
            <a:extLst>
              <a:ext uri="{FF2B5EF4-FFF2-40B4-BE49-F238E27FC236}">
                <a16:creationId xmlns:a16="http://schemas.microsoft.com/office/drawing/2014/main" id="{0172AC20-145C-524F-A51E-6BE74FA53102}"/>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D095B9C-B6EF-1240-A192-B12E4C4F5D28}" type="slidenum">
              <a:rPr lang="en-US" sz="1100" smtClean="0">
                <a:solidFill>
                  <a:srgbClr val="898989"/>
                </a:solidFill>
              </a:rPr>
              <a:pPr>
                <a:spcAft>
                  <a:spcPts val="600"/>
                </a:spcAft>
              </a:pPr>
              <a:t>23</a:t>
            </a:fld>
            <a:endParaRPr lang="en-US" sz="1100">
              <a:solidFill>
                <a:srgbClr val="898989"/>
              </a:solidFill>
            </a:endParaRPr>
          </a:p>
        </p:txBody>
      </p:sp>
      <p:sp>
        <p:nvSpPr>
          <p:cNvPr id="6" name="Rectangle 5">
            <a:extLst>
              <a:ext uri="{FF2B5EF4-FFF2-40B4-BE49-F238E27FC236}">
                <a16:creationId xmlns:a16="http://schemas.microsoft.com/office/drawing/2014/main" id="{AE0BC84F-787E-478C-B556-D5619DF56E50}"/>
              </a:ext>
            </a:extLst>
          </p:cNvPr>
          <p:cNvSpPr/>
          <p:nvPr/>
        </p:nvSpPr>
        <p:spPr>
          <a:xfrm>
            <a:off x="5429785" y="5460811"/>
            <a:ext cx="6096000" cy="1089529"/>
          </a:xfrm>
          <a:prstGeom prst="rect">
            <a:avLst/>
          </a:prstGeom>
        </p:spPr>
        <p:txBody>
          <a:bodyPr>
            <a:spAutoFit/>
          </a:bodyPr>
          <a:lstStyle/>
          <a:p>
            <a:pPr marL="457200" indent="-228600">
              <a:lnSpc>
                <a:spcPct val="90000"/>
              </a:lnSpc>
              <a:spcAft>
                <a:spcPts val="600"/>
              </a:spcAft>
              <a:buFont typeface="Arial" panose="020B0604020202020204" pitchFamily="34" charset="0"/>
              <a:buChar char="•"/>
            </a:pPr>
            <a:r>
              <a:rPr lang="en-US" sz="2400" dirty="0">
                <a:solidFill>
                  <a:srgbClr val="C00000"/>
                </a:solidFill>
              </a:rPr>
              <a:t>If your product falls under the modified qualifications, understand and file for attestation</a:t>
            </a:r>
          </a:p>
        </p:txBody>
      </p:sp>
    </p:spTree>
    <p:custDataLst>
      <p:tags r:id="rId1"/>
    </p:custDataLst>
    <p:extLst>
      <p:ext uri="{BB962C8B-B14F-4D97-AF65-F5344CB8AC3E}">
        <p14:creationId xmlns:p14="http://schemas.microsoft.com/office/powerpoint/2010/main" val="2604671100"/>
      </p:ext>
    </p:extLst>
  </p:cSld>
  <p:clrMapOvr>
    <a:masterClrMapping/>
  </p:clrMapOvr>
  <mc:AlternateContent xmlns:mc="http://schemas.openxmlformats.org/markup-compatibility/2006" xmlns:p14="http://schemas.microsoft.com/office/powerpoint/2010/main">
    <mc:Choice Requires="p14">
      <p:transition spd="slow" p14:dur="2000" advTm="45648"/>
    </mc:Choice>
    <mc:Fallback xmlns="">
      <p:transition spd="slow" advTm="456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CFFFC85F-BC5F-F54D-92F1-F54B282AD7EB}"/>
              </a:ext>
            </a:extLst>
          </p:cNvPr>
          <p:cNvSpPr txBox="1">
            <a:spLocks/>
          </p:cNvSpPr>
          <p:nvPr/>
        </p:nvSpPr>
        <p:spPr>
          <a:xfrm>
            <a:off x="6094105" y="802955"/>
            <a:ext cx="49779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a:solidFill>
                  <a:srgbClr val="000000"/>
                </a:solidFill>
                <a:latin typeface="+mj-lt"/>
                <a:ea typeface="+mj-ea"/>
                <a:cs typeface="+mj-cs"/>
              </a:rPr>
              <a:t>Key Points for Preventive Controls</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510C3B64-8585-614B-A701-A29C28FAA51E}"/>
              </a:ext>
            </a:extLst>
          </p:cNvPr>
          <p:cNvPicPr>
            <a:picLocks noChangeAspect="1"/>
          </p:cNvPicPr>
          <p:nvPr/>
        </p:nvPicPr>
        <p:blipFill>
          <a:blip r:embed="rId5"/>
          <a:stretch>
            <a:fillRect/>
          </a:stretch>
        </p:blipFill>
        <p:spPr>
          <a:xfrm>
            <a:off x="429349" y="2053707"/>
            <a:ext cx="3661831" cy="2770785"/>
          </a:xfrm>
          <a:prstGeom prst="rect">
            <a:avLst/>
          </a:prstGeom>
        </p:spPr>
      </p:pic>
      <p:sp>
        <p:nvSpPr>
          <p:cNvPr id="3" name="Rectangle 2">
            <a:extLst>
              <a:ext uri="{FF2B5EF4-FFF2-40B4-BE49-F238E27FC236}">
                <a16:creationId xmlns:a16="http://schemas.microsoft.com/office/drawing/2014/main" id="{83AF89A4-EC73-5646-859D-01ED6A15F1F6}"/>
              </a:ext>
            </a:extLst>
          </p:cNvPr>
          <p:cNvSpPr/>
          <p:nvPr/>
        </p:nvSpPr>
        <p:spPr>
          <a:xfrm>
            <a:off x="6090573" y="2421682"/>
            <a:ext cx="5672077" cy="3930992"/>
          </a:xfrm>
          <a:prstGeom prst="rect">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2400" dirty="0">
                <a:solidFill>
                  <a:srgbClr val="000000"/>
                </a:solidFill>
              </a:rPr>
              <a:t>Key core components of FSP/Preventive Controls</a:t>
            </a:r>
          </a:p>
          <a:p>
            <a:pPr marL="914400" lvl="1" indent="-228600">
              <a:lnSpc>
                <a:spcPct val="90000"/>
              </a:lnSpc>
              <a:spcAft>
                <a:spcPts val="600"/>
              </a:spcAft>
              <a:buFont typeface="Arial" panose="020B0604020202020204" pitchFamily="34" charset="0"/>
              <a:buChar char="•"/>
            </a:pPr>
            <a:r>
              <a:rPr lang="en-US" sz="2400" dirty="0">
                <a:solidFill>
                  <a:srgbClr val="000000"/>
                </a:solidFill>
              </a:rPr>
              <a:t>Hazard Analysis</a:t>
            </a:r>
          </a:p>
          <a:p>
            <a:pPr marL="914400" lvl="1" indent="-228600">
              <a:lnSpc>
                <a:spcPct val="90000"/>
              </a:lnSpc>
              <a:spcAft>
                <a:spcPts val="600"/>
              </a:spcAft>
              <a:buFont typeface="Arial" panose="020B0604020202020204" pitchFamily="34" charset="0"/>
              <a:buChar char="•"/>
            </a:pPr>
            <a:r>
              <a:rPr lang="en-US" sz="2400" dirty="0">
                <a:solidFill>
                  <a:srgbClr val="000000"/>
                </a:solidFill>
              </a:rPr>
              <a:t>Preventive Controls*</a:t>
            </a:r>
          </a:p>
          <a:p>
            <a:pPr marL="914400" lvl="1" indent="-228600">
              <a:lnSpc>
                <a:spcPct val="90000"/>
              </a:lnSpc>
              <a:spcAft>
                <a:spcPts val="600"/>
              </a:spcAft>
              <a:buFont typeface="Arial" panose="020B0604020202020204" pitchFamily="34" charset="0"/>
              <a:buChar char="•"/>
            </a:pPr>
            <a:r>
              <a:rPr lang="en-US" sz="2400" dirty="0">
                <a:solidFill>
                  <a:srgbClr val="000000"/>
                </a:solidFill>
              </a:rPr>
              <a:t>Monitoring</a:t>
            </a:r>
          </a:p>
          <a:p>
            <a:pPr marL="914400" lvl="1" indent="-228600">
              <a:lnSpc>
                <a:spcPct val="90000"/>
              </a:lnSpc>
              <a:spcAft>
                <a:spcPts val="600"/>
              </a:spcAft>
              <a:buFont typeface="Arial" panose="020B0604020202020204" pitchFamily="34" charset="0"/>
              <a:buChar char="•"/>
            </a:pPr>
            <a:r>
              <a:rPr lang="en-US" sz="2400" dirty="0">
                <a:solidFill>
                  <a:srgbClr val="000000"/>
                </a:solidFill>
              </a:rPr>
              <a:t>Corrective Actions</a:t>
            </a:r>
          </a:p>
          <a:p>
            <a:pPr marL="914400" lvl="1" indent="-228600">
              <a:lnSpc>
                <a:spcPct val="90000"/>
              </a:lnSpc>
              <a:spcAft>
                <a:spcPts val="600"/>
              </a:spcAft>
              <a:buFont typeface="Arial" panose="020B0604020202020204" pitchFamily="34" charset="0"/>
              <a:buChar char="•"/>
            </a:pPr>
            <a:r>
              <a:rPr lang="en-US" sz="2400" dirty="0">
                <a:solidFill>
                  <a:srgbClr val="000000"/>
                </a:solidFill>
              </a:rPr>
              <a:t>Verifications and Associated Records</a:t>
            </a:r>
          </a:p>
          <a:p>
            <a:pPr marL="457200" indent="-228600">
              <a:lnSpc>
                <a:spcPct val="90000"/>
              </a:lnSpc>
              <a:spcAft>
                <a:spcPts val="600"/>
              </a:spcAft>
              <a:buFont typeface="Arial" panose="020B0604020202020204" pitchFamily="34" charset="0"/>
              <a:buChar char="•"/>
            </a:pPr>
            <a:r>
              <a:rPr lang="en-US" sz="2400" dirty="0">
                <a:solidFill>
                  <a:srgbClr val="000000"/>
                </a:solidFill>
              </a:rPr>
              <a:t>Developing a food safety plan will help you and your staff understand the risks and significantly reduce food-related incidents.</a:t>
            </a:r>
          </a:p>
        </p:txBody>
      </p:sp>
      <p:sp>
        <p:nvSpPr>
          <p:cNvPr id="2" name="Slide Number Placeholder 1">
            <a:extLst>
              <a:ext uri="{FF2B5EF4-FFF2-40B4-BE49-F238E27FC236}">
                <a16:creationId xmlns:a16="http://schemas.microsoft.com/office/drawing/2014/main" id="{71AA6C34-5778-3D47-9C9F-C6CD38281CFB}"/>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D095B9C-B6EF-1240-A192-B12E4C4F5D28}" type="slidenum">
              <a:rPr lang="en-US" sz="1100">
                <a:solidFill>
                  <a:srgbClr val="898989"/>
                </a:solidFill>
              </a:rPr>
              <a:pPr>
                <a:spcAft>
                  <a:spcPts val="600"/>
                </a:spcAft>
              </a:pPr>
              <a:t>24</a:t>
            </a:fld>
            <a:endParaRPr lang="en-US" sz="1100">
              <a:solidFill>
                <a:srgbClr val="898989"/>
              </a:solidFill>
            </a:endParaRPr>
          </a:p>
        </p:txBody>
      </p:sp>
    </p:spTree>
    <p:custDataLst>
      <p:tags r:id="rId1"/>
    </p:custDataLst>
    <p:extLst>
      <p:ext uri="{BB962C8B-B14F-4D97-AF65-F5344CB8AC3E}">
        <p14:creationId xmlns:p14="http://schemas.microsoft.com/office/powerpoint/2010/main" val="931223297"/>
      </p:ext>
    </p:extLst>
  </p:cSld>
  <p:clrMapOvr>
    <a:masterClrMapping/>
  </p:clrMapOvr>
  <mc:AlternateContent xmlns:mc="http://schemas.openxmlformats.org/markup-compatibility/2006" xmlns:p14="http://schemas.microsoft.com/office/powerpoint/2010/main">
    <mc:Choice Requires="p14">
      <p:transition spd="slow" p14:dur="2000" advTm="63857"/>
    </mc:Choice>
    <mc:Fallback xmlns="">
      <p:transition spd="slow" advTm="638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8A4223-BA57-AE4B-BB2B-90EBD52BE4B2}"/>
              </a:ext>
            </a:extLst>
          </p:cNvPr>
          <p:cNvSpPr>
            <a:spLocks noGrp="1"/>
          </p:cNvSpPr>
          <p:nvPr>
            <p:ph type="title"/>
          </p:nvPr>
        </p:nvSpPr>
        <p:spPr>
          <a:xfrm>
            <a:off x="6094105" y="802955"/>
            <a:ext cx="4977976" cy="1454051"/>
          </a:xfrm>
        </p:spPr>
        <p:txBody>
          <a:bodyPr>
            <a:normAutofit/>
          </a:bodyPr>
          <a:lstStyle/>
          <a:p>
            <a:r>
              <a:rPr lang="en-US" b="1">
                <a:solidFill>
                  <a:srgbClr val="000000"/>
                </a:solidFill>
              </a:rPr>
              <a:t>Personnel</a:t>
            </a:r>
          </a:p>
        </p:txBody>
      </p:sp>
      <p:sp>
        <p:nvSpPr>
          <p:cNvPr id="2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Users">
            <a:extLst>
              <a:ext uri="{FF2B5EF4-FFF2-40B4-BE49-F238E27FC236}">
                <a16:creationId xmlns:a16="http://schemas.microsoft.com/office/drawing/2014/main" id="{2EE8873B-60D7-4F3C-859C-DE9A7D6F38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778A7960-1A2E-6C4F-8D54-0A8E61D1115E}"/>
              </a:ext>
            </a:extLst>
          </p:cNvPr>
          <p:cNvSpPr>
            <a:spLocks noGrp="1"/>
          </p:cNvSpPr>
          <p:nvPr>
            <p:ph idx="1"/>
          </p:nvPr>
        </p:nvSpPr>
        <p:spPr>
          <a:xfrm>
            <a:off x="6090574" y="2005264"/>
            <a:ext cx="4977578" cy="4055708"/>
          </a:xfrm>
        </p:spPr>
        <p:txBody>
          <a:bodyPr anchor="ctr">
            <a:normAutofit/>
          </a:bodyPr>
          <a:lstStyle/>
          <a:p>
            <a:r>
              <a:rPr lang="en-US" dirty="0">
                <a:solidFill>
                  <a:srgbClr val="000000"/>
                </a:solidFill>
              </a:rPr>
              <a:t>Consultants and auditors</a:t>
            </a:r>
          </a:p>
          <a:p>
            <a:r>
              <a:rPr lang="en-US" dirty="0">
                <a:solidFill>
                  <a:srgbClr val="000000"/>
                </a:solidFill>
              </a:rPr>
              <a:t>Process authorities and subject matter experts</a:t>
            </a:r>
          </a:p>
          <a:p>
            <a:r>
              <a:rPr lang="en-US" dirty="0">
                <a:solidFill>
                  <a:srgbClr val="000000"/>
                </a:solidFill>
              </a:rPr>
              <a:t>University specialists</a:t>
            </a:r>
          </a:p>
          <a:p>
            <a:r>
              <a:rPr lang="en-US" dirty="0">
                <a:solidFill>
                  <a:srgbClr val="000000"/>
                </a:solidFill>
              </a:rPr>
              <a:t>Government agencies</a:t>
            </a:r>
          </a:p>
          <a:p>
            <a:r>
              <a:rPr lang="en-US" dirty="0">
                <a:solidFill>
                  <a:srgbClr val="000000"/>
                </a:solidFill>
              </a:rPr>
              <a:t>Trade associations</a:t>
            </a:r>
          </a:p>
          <a:p>
            <a:r>
              <a:rPr lang="en-US" dirty="0">
                <a:solidFill>
                  <a:srgbClr val="000000"/>
                </a:solidFill>
              </a:rPr>
              <a:t>Suppliers, buyers, laboratory analysts</a:t>
            </a:r>
          </a:p>
        </p:txBody>
      </p:sp>
      <p:sp>
        <p:nvSpPr>
          <p:cNvPr id="4" name="Slide Number Placeholder 3">
            <a:extLst>
              <a:ext uri="{FF2B5EF4-FFF2-40B4-BE49-F238E27FC236}">
                <a16:creationId xmlns:a16="http://schemas.microsoft.com/office/drawing/2014/main" id="{B3D7CEE0-7765-9E40-BD06-78F6F56C90A6}"/>
              </a:ext>
            </a:extLst>
          </p:cNvPr>
          <p:cNvSpPr>
            <a:spLocks noGrp="1"/>
          </p:cNvSpPr>
          <p:nvPr>
            <p:ph type="sldNum" sz="quarter" idx="12"/>
          </p:nvPr>
        </p:nvSpPr>
        <p:spPr>
          <a:xfrm>
            <a:off x="10825930" y="6223702"/>
            <a:ext cx="570728" cy="314067"/>
          </a:xfrm>
        </p:spPr>
        <p:txBody>
          <a:bodyPr>
            <a:normAutofit/>
          </a:bodyPr>
          <a:lstStyle/>
          <a:p>
            <a:pPr>
              <a:spcAft>
                <a:spcPts val="600"/>
              </a:spcAft>
            </a:pPr>
            <a:fld id="{4D095B9C-B6EF-1240-A192-B12E4C4F5D28}" type="slidenum">
              <a:rPr lang="en-US" sz="1100">
                <a:solidFill>
                  <a:srgbClr val="898989"/>
                </a:solidFill>
              </a:rPr>
              <a:pPr>
                <a:spcAft>
                  <a:spcPts val="600"/>
                </a:spcAft>
              </a:pPr>
              <a:t>25</a:t>
            </a:fld>
            <a:endParaRPr lang="en-US" sz="1100">
              <a:solidFill>
                <a:srgbClr val="898989"/>
              </a:solidFill>
            </a:endParaRPr>
          </a:p>
        </p:txBody>
      </p:sp>
    </p:spTree>
    <p:extLst>
      <p:ext uri="{BB962C8B-B14F-4D97-AF65-F5344CB8AC3E}">
        <p14:creationId xmlns:p14="http://schemas.microsoft.com/office/powerpoint/2010/main" val="1985486075"/>
      </p:ext>
    </p:extLst>
  </p:cSld>
  <p:clrMapOvr>
    <a:masterClrMapping/>
  </p:clrMapOvr>
  <mc:AlternateContent xmlns:mc="http://schemas.openxmlformats.org/markup-compatibility/2006" xmlns:p14="http://schemas.microsoft.com/office/powerpoint/2010/main">
    <mc:Choice Requires="p14">
      <p:transition spd="slow" p14:dur="2000" advTm="70720"/>
    </mc:Choice>
    <mc:Fallback xmlns="">
      <p:transition spd="slow" advTm="7072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E733-051C-454E-8091-4337A62E0854}"/>
              </a:ext>
            </a:extLst>
          </p:cNvPr>
          <p:cNvSpPr>
            <a:spLocks noGrp="1"/>
          </p:cNvSpPr>
          <p:nvPr>
            <p:ph type="title"/>
          </p:nvPr>
        </p:nvSpPr>
        <p:spPr>
          <a:xfrm>
            <a:off x="2470630" y="-233085"/>
            <a:ext cx="7745504" cy="1077770"/>
          </a:xfrm>
        </p:spPr>
        <p:txBody>
          <a:bodyPr anchor="b">
            <a:normAutofit/>
          </a:bodyPr>
          <a:lstStyle/>
          <a:p>
            <a:r>
              <a:rPr lang="en-US" sz="3600" b="1" dirty="0"/>
              <a:t>Trusted Internet Sites and FDA Guidance</a:t>
            </a:r>
          </a:p>
        </p:txBody>
      </p:sp>
      <p:pic>
        <p:nvPicPr>
          <p:cNvPr id="7" name="Graphic 6" descr="Laptop Secure">
            <a:extLst>
              <a:ext uri="{FF2B5EF4-FFF2-40B4-BE49-F238E27FC236}">
                <a16:creationId xmlns:a16="http://schemas.microsoft.com/office/drawing/2014/main" id="{FF4C7004-64AC-4A86-8D85-41FB894438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145" y="602673"/>
            <a:ext cx="2766157" cy="2766157"/>
          </a:xfrm>
          <a:prstGeom prst="rect">
            <a:avLst/>
          </a:prstGeom>
        </p:spPr>
      </p:pic>
      <p:pic>
        <p:nvPicPr>
          <p:cNvPr id="4" name="Picture 3" descr="A close up of a sign&#10;&#10;Description automatically generated">
            <a:extLst>
              <a:ext uri="{FF2B5EF4-FFF2-40B4-BE49-F238E27FC236}">
                <a16:creationId xmlns:a16="http://schemas.microsoft.com/office/drawing/2014/main" id="{29B224AF-5FF3-B742-90E1-DE46767F8395}"/>
              </a:ext>
            </a:extLst>
          </p:cNvPr>
          <p:cNvPicPr>
            <a:picLocks noChangeAspect="1"/>
          </p:cNvPicPr>
          <p:nvPr/>
        </p:nvPicPr>
        <p:blipFill>
          <a:blip r:embed="rId5"/>
          <a:stretch>
            <a:fillRect/>
          </a:stretch>
        </p:blipFill>
        <p:spPr>
          <a:xfrm>
            <a:off x="856367" y="3462198"/>
            <a:ext cx="3655714" cy="2766157"/>
          </a:xfrm>
          <a:prstGeom prst="rect">
            <a:avLst/>
          </a:prstGeom>
        </p:spPr>
      </p:pic>
      <p:sp>
        <p:nvSpPr>
          <p:cNvPr id="3" name="Content Placeholder 2">
            <a:extLst>
              <a:ext uri="{FF2B5EF4-FFF2-40B4-BE49-F238E27FC236}">
                <a16:creationId xmlns:a16="http://schemas.microsoft.com/office/drawing/2014/main" id="{1A601456-002D-8D47-A2B8-6D88F52EB343}"/>
              </a:ext>
            </a:extLst>
          </p:cNvPr>
          <p:cNvSpPr>
            <a:spLocks noGrp="1"/>
          </p:cNvSpPr>
          <p:nvPr>
            <p:ph idx="1"/>
          </p:nvPr>
        </p:nvSpPr>
        <p:spPr>
          <a:xfrm>
            <a:off x="5046562" y="1335914"/>
            <a:ext cx="7145438" cy="5020436"/>
          </a:xfrm>
        </p:spPr>
        <p:txBody>
          <a:bodyPr anchor="ctr">
            <a:normAutofit/>
          </a:bodyPr>
          <a:lstStyle/>
          <a:p>
            <a:r>
              <a:rPr lang="en-US" dirty="0"/>
              <a:t>FSPCA, FDA Website, Trade Association Websites, USDA Website</a:t>
            </a:r>
          </a:p>
          <a:p>
            <a:pPr marL="0" indent="0">
              <a:buNone/>
            </a:pPr>
            <a:endParaRPr lang="en-US" b="1" dirty="0"/>
          </a:p>
          <a:p>
            <a:pPr marL="0" indent="0">
              <a:buNone/>
            </a:pPr>
            <a:endParaRPr lang="en-US" b="1" dirty="0"/>
          </a:p>
          <a:p>
            <a:r>
              <a:rPr lang="en-US" dirty="0"/>
              <a:t>In Development: </a:t>
            </a:r>
            <a:r>
              <a:rPr lang="en-US" i="1" dirty="0"/>
              <a:t>Food Safety Preventive Controls for Human Food Hazards and Controls Guidance*</a:t>
            </a:r>
          </a:p>
          <a:p>
            <a:r>
              <a:rPr lang="en-US" i="1" dirty="0"/>
              <a:t>Seafood HACCP Hazards and Controls Guidance</a:t>
            </a:r>
          </a:p>
          <a:p>
            <a:r>
              <a:rPr lang="en-US" i="1" dirty="0"/>
              <a:t>Juice HACCP Hazards and Controls Guidance </a:t>
            </a:r>
          </a:p>
        </p:txBody>
      </p:sp>
      <p:sp>
        <p:nvSpPr>
          <p:cNvPr id="5" name="Slide Number Placeholder 4">
            <a:extLst>
              <a:ext uri="{FF2B5EF4-FFF2-40B4-BE49-F238E27FC236}">
                <a16:creationId xmlns:a16="http://schemas.microsoft.com/office/drawing/2014/main" id="{0B80210D-AF87-AF45-965C-75F0E59AB6A0}"/>
              </a:ext>
            </a:extLst>
          </p:cNvPr>
          <p:cNvSpPr>
            <a:spLocks noGrp="1"/>
          </p:cNvSpPr>
          <p:nvPr>
            <p:ph type="sldNum" sz="quarter" idx="12"/>
          </p:nvPr>
        </p:nvSpPr>
        <p:spPr/>
        <p:txBody>
          <a:bodyPr/>
          <a:lstStyle/>
          <a:p>
            <a:fld id="{4D095B9C-B6EF-1240-A192-B12E4C4F5D28}" type="slidenum">
              <a:rPr lang="en-US" smtClean="0"/>
              <a:t>26</a:t>
            </a:fld>
            <a:endParaRPr lang="en-US"/>
          </a:p>
        </p:txBody>
      </p:sp>
      <p:cxnSp>
        <p:nvCxnSpPr>
          <p:cNvPr id="8" name="Straight Connector 7">
            <a:extLst>
              <a:ext uri="{FF2B5EF4-FFF2-40B4-BE49-F238E27FC236}">
                <a16:creationId xmlns:a16="http://schemas.microsoft.com/office/drawing/2014/main" id="{21A0B784-303A-E44D-92AF-B3C6A3A35018}"/>
              </a:ext>
            </a:extLst>
          </p:cNvPr>
          <p:cNvCxnSpPr/>
          <p:nvPr/>
        </p:nvCxnSpPr>
        <p:spPr>
          <a:xfrm>
            <a:off x="847283" y="3313003"/>
            <a:ext cx="10497433" cy="0"/>
          </a:xfrm>
          <a:prstGeom prst="line">
            <a:avLst/>
          </a:prstGeom>
          <a:ln w="34925">
            <a:solidFill>
              <a:srgbClr val="002060"/>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964882"/>
      </p:ext>
    </p:extLst>
  </p:cSld>
  <p:clrMapOvr>
    <a:masterClrMapping/>
  </p:clrMapOvr>
  <mc:AlternateContent xmlns:mc="http://schemas.openxmlformats.org/markup-compatibility/2006" xmlns:p14="http://schemas.microsoft.com/office/powerpoint/2010/main">
    <mc:Choice Requires="p14">
      <p:transition spd="slow" p14:dur="2000" advTm="84955"/>
    </mc:Choice>
    <mc:Fallback xmlns="">
      <p:transition spd="slow" advTm="8495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3B236-665E-B247-BB6A-C8BF3586C222}"/>
              </a:ext>
            </a:extLst>
          </p:cNvPr>
          <p:cNvSpPr>
            <a:spLocks noGrp="1"/>
          </p:cNvSpPr>
          <p:nvPr>
            <p:ph type="title"/>
          </p:nvPr>
        </p:nvSpPr>
        <p:spPr>
          <a:xfrm>
            <a:off x="965199" y="851517"/>
            <a:ext cx="5130795" cy="1461778"/>
          </a:xfrm>
        </p:spPr>
        <p:txBody>
          <a:bodyPr>
            <a:normAutofit/>
          </a:bodyPr>
          <a:lstStyle/>
          <a:p>
            <a:r>
              <a:rPr lang="en-US" sz="4000" b="1"/>
              <a:t>Helpful Reminders</a:t>
            </a:r>
          </a:p>
        </p:txBody>
      </p:sp>
      <p:sp>
        <p:nvSpPr>
          <p:cNvPr id="3" name="Content Placeholder 2">
            <a:extLst>
              <a:ext uri="{FF2B5EF4-FFF2-40B4-BE49-F238E27FC236}">
                <a16:creationId xmlns:a16="http://schemas.microsoft.com/office/drawing/2014/main" id="{CD40DDB5-97A9-8040-861F-E13DA7EA3F36}"/>
              </a:ext>
            </a:extLst>
          </p:cNvPr>
          <p:cNvSpPr>
            <a:spLocks noGrp="1"/>
          </p:cNvSpPr>
          <p:nvPr>
            <p:ph idx="1"/>
          </p:nvPr>
        </p:nvSpPr>
        <p:spPr>
          <a:xfrm>
            <a:off x="965199" y="2470248"/>
            <a:ext cx="5130795" cy="3898468"/>
          </a:xfrm>
        </p:spPr>
        <p:txBody>
          <a:bodyPr>
            <a:normAutofit/>
          </a:bodyPr>
          <a:lstStyle/>
          <a:p>
            <a:r>
              <a:rPr lang="en-US" dirty="0"/>
              <a:t>Don’t be alone in making your food safety plan!</a:t>
            </a:r>
          </a:p>
          <a:p>
            <a:r>
              <a:rPr lang="en-US" dirty="0"/>
              <a:t>Say what you do, do what you say</a:t>
            </a:r>
          </a:p>
          <a:p>
            <a:r>
              <a:rPr lang="en-US" dirty="0"/>
              <a:t>Hazards are okay!</a:t>
            </a:r>
          </a:p>
          <a:p>
            <a:r>
              <a:rPr lang="en-US" dirty="0"/>
              <a:t>Your safety plan is dynamic</a:t>
            </a:r>
          </a:p>
          <a:p>
            <a:r>
              <a:rPr lang="en-US" dirty="0"/>
              <a:t>Make a commitment to ensure food safety</a:t>
            </a:r>
          </a:p>
          <a:p>
            <a:pPr marL="0" indent="0">
              <a:buNone/>
            </a:pPr>
            <a:endParaRPr lang="en-US" sz="2400" dirty="0"/>
          </a:p>
        </p:txBody>
      </p:sp>
      <p:sp>
        <p:nvSpPr>
          <p:cNvPr id="14" name="Freeform: Shape 1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ell">
            <a:extLst>
              <a:ext uri="{FF2B5EF4-FFF2-40B4-BE49-F238E27FC236}">
                <a16:creationId xmlns:a16="http://schemas.microsoft.com/office/drawing/2014/main" id="{4FAD8556-1B05-0B48-AC09-DD969AD81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
        <p:nvSpPr>
          <p:cNvPr id="6" name="Slide Number Placeholder 5">
            <a:extLst>
              <a:ext uri="{FF2B5EF4-FFF2-40B4-BE49-F238E27FC236}">
                <a16:creationId xmlns:a16="http://schemas.microsoft.com/office/drawing/2014/main" id="{97216FEE-8188-D44E-8A34-6743AE80E8D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4D095B9C-B6EF-1240-A192-B12E4C4F5D28}" type="slidenum">
              <a:rPr lang="en-US">
                <a:solidFill>
                  <a:schemeClr val="bg1"/>
                </a:solidFill>
              </a:rPr>
              <a:pPr algn="ctr">
                <a:spcAft>
                  <a:spcPts val="600"/>
                </a:spcAft>
              </a:pPr>
              <a:t>27</a:t>
            </a:fld>
            <a:endParaRPr lang="en-US">
              <a:solidFill>
                <a:schemeClr val="bg1"/>
              </a:solidFill>
            </a:endParaRPr>
          </a:p>
        </p:txBody>
      </p:sp>
    </p:spTree>
    <p:extLst>
      <p:ext uri="{BB962C8B-B14F-4D97-AF65-F5344CB8AC3E}">
        <p14:creationId xmlns:p14="http://schemas.microsoft.com/office/powerpoint/2010/main" val="3647245300"/>
      </p:ext>
    </p:extLst>
  </p:cSld>
  <p:clrMapOvr>
    <a:masterClrMapping/>
  </p:clrMapOvr>
  <mc:AlternateContent xmlns:mc="http://schemas.openxmlformats.org/markup-compatibility/2006" xmlns:p14="http://schemas.microsoft.com/office/powerpoint/2010/main">
    <mc:Choice Requires="p14">
      <p:transition spd="slow" p14:dur="2000" advTm="71490"/>
    </mc:Choice>
    <mc:Fallback xmlns="">
      <p:transition spd="slow" advTm="7149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38FE7-2DF8-4700-8F50-284C429EC201}"/>
              </a:ext>
            </a:extLst>
          </p:cNvPr>
          <p:cNvSpPr>
            <a:spLocks noGrp="1"/>
          </p:cNvSpPr>
          <p:nvPr>
            <p:ph type="title"/>
          </p:nvPr>
        </p:nvSpPr>
        <p:spPr>
          <a:xfrm>
            <a:off x="839788" y="1711842"/>
            <a:ext cx="3932237" cy="4149208"/>
          </a:xfrm>
        </p:spPr>
        <p:txBody>
          <a:bodyPr>
            <a:normAutofit/>
          </a:bodyPr>
          <a:lstStyle/>
          <a:p>
            <a:r>
              <a:rPr lang="en-US" b="1" dirty="0"/>
              <a:t>Amanda J. Kinchla</a:t>
            </a:r>
            <a:br>
              <a:rPr lang="en-US" dirty="0"/>
            </a:br>
            <a:r>
              <a:rPr lang="en-US" dirty="0"/>
              <a:t>Associate Extension Professor</a:t>
            </a:r>
            <a:br>
              <a:rPr lang="en-US" dirty="0"/>
            </a:br>
            <a:r>
              <a:rPr lang="en-US" dirty="0"/>
              <a:t>Food Science Department</a:t>
            </a:r>
            <a:br>
              <a:rPr lang="en-US" dirty="0"/>
            </a:br>
            <a:r>
              <a:rPr lang="en-US" u="sng" dirty="0"/>
              <a:t>Kinchla@umass.edu</a:t>
            </a:r>
          </a:p>
        </p:txBody>
      </p:sp>
      <p:sp>
        <p:nvSpPr>
          <p:cNvPr id="5" name="Content Placeholder 4">
            <a:extLst>
              <a:ext uri="{FF2B5EF4-FFF2-40B4-BE49-F238E27FC236}">
                <a16:creationId xmlns:a16="http://schemas.microsoft.com/office/drawing/2014/main" id="{432D4846-3922-43FD-8F93-F9406A930860}"/>
              </a:ext>
            </a:extLst>
          </p:cNvPr>
          <p:cNvSpPr>
            <a:spLocks noGrp="1"/>
          </p:cNvSpPr>
          <p:nvPr>
            <p:ph idx="1"/>
          </p:nvPr>
        </p:nvSpPr>
        <p:spPr>
          <a:xfrm>
            <a:off x="5183188" y="1847998"/>
            <a:ext cx="6172200" cy="4013052"/>
          </a:xfrm>
        </p:spPr>
        <p:txBody>
          <a:bodyPr>
            <a:normAutofit fontScale="92500" lnSpcReduction="10000"/>
          </a:bodyPr>
          <a:lstStyle/>
          <a:p>
            <a:r>
              <a:rPr lang="en-US" altLang="en-US" b="1" dirty="0">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Successful Value Added Food Product Development</a:t>
            </a:r>
            <a:r>
              <a:rPr lang="en-US" altLang="en-US" b="1" dirty="0">
                <a:latin typeface="Calibri" panose="020F0502020204030204" pitchFamily="34" charset="0"/>
                <a:ea typeface="Times New Roman" panose="02020603050405020304" pitchFamily="18" charset="0"/>
                <a:cs typeface="Times New Roman" panose="02020603050405020304" pitchFamily="18" charset="0"/>
              </a:rPr>
              <a:t>: Managing Food Quality and Safety, March 23, 25 &amp; 30</a:t>
            </a:r>
            <a:r>
              <a:rPr lang="en-US" altLang="en-US" b="1"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altLang="en-US" b="1" dirty="0">
                <a:latin typeface="Calibri" panose="020F0502020204030204" pitchFamily="34" charset="0"/>
                <a:ea typeface="Times New Roman" panose="02020603050405020304" pitchFamily="18" charset="0"/>
                <a:cs typeface="Times New Roman" panose="02020603050405020304" pitchFamily="18" charset="0"/>
              </a:rPr>
              <a:t> from 9AM-1PM: </a:t>
            </a:r>
            <a:r>
              <a:rPr lang="en-US" altLang="en-US" sz="2000"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3600" dirty="0">
              <a:solidFill>
                <a:schemeClr val="tx1">
                  <a:lumMod val="75000"/>
                </a:schemeClr>
              </a:solidFill>
              <a:latin typeface="Arial" panose="020B0604020202020204" pitchFamily="34" charset="0"/>
            </a:endParaRPr>
          </a:p>
          <a:p>
            <a:r>
              <a:rPr lang="en-US" altLang="en-US" b="1" dirty="0">
                <a:latin typeface="Calibri" panose="020F0502020204030204" pitchFamily="34" charset="0"/>
                <a:ea typeface="Times New Roman" panose="02020603050405020304" pitchFamily="18" charset="0"/>
                <a:cs typeface="Times New Roman" panose="02020603050405020304" pitchFamily="18" charset="0"/>
              </a:rPr>
              <a:t>MDAR Food Entrepreneur Guide – coming this spring!</a:t>
            </a:r>
          </a:p>
          <a:p>
            <a:r>
              <a:rPr lang="en-US" altLang="en-US" b="1" dirty="0">
                <a:latin typeface="Calibri" panose="020F0502020204030204" pitchFamily="34" charset="0"/>
                <a:ea typeface="Times New Roman" panose="02020603050405020304" pitchFamily="18" charset="0"/>
                <a:cs typeface="Times New Roman" panose="02020603050405020304" pitchFamily="18" charset="0"/>
              </a:rPr>
              <a:t>Resource leads for NPD: </a:t>
            </a:r>
            <a:r>
              <a:rPr lang="en-US" altLang="en-US" b="1" dirty="0">
                <a:solidFill>
                  <a:schemeClr val="tx1">
                    <a:lumMod val="85000"/>
                  </a:schemeClr>
                </a:solidFill>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https://ag.umass.edu/food-science/resources</a:t>
            </a:r>
            <a:r>
              <a:rPr lang="en-US" altLang="en-US" b="1" dirty="0">
                <a:solidFill>
                  <a:schemeClr val="tx1">
                    <a:lumMod val="85000"/>
                  </a:schemeClr>
                </a:solidFill>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p:txBody>
      </p:sp>
      <p:sp>
        <p:nvSpPr>
          <p:cNvPr id="7" name="Rectangle 2">
            <a:extLst>
              <a:ext uri="{FF2B5EF4-FFF2-40B4-BE49-F238E27FC236}">
                <a16:creationId xmlns:a16="http://schemas.microsoft.com/office/drawing/2014/main" id="{329D9257-47F9-455E-82DA-CAD9BB63A5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Combination1 blk-maroon">
            <a:extLst>
              <a:ext uri="{FF2B5EF4-FFF2-40B4-BE49-F238E27FC236}">
                <a16:creationId xmlns:a16="http://schemas.microsoft.com/office/drawing/2014/main" id="{ADC2FA97-82D8-4233-BCEF-559BF1CBE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8" y="1847998"/>
            <a:ext cx="3275012" cy="11725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4830B8E7-9EE0-4AF3-AFF5-29A8897755B9}"/>
              </a:ext>
            </a:extLst>
          </p:cNvPr>
          <p:cNvSpPr>
            <a:spLocks noChangeArrowheads="1"/>
          </p:cNvSpPr>
          <p:nvPr/>
        </p:nvSpPr>
        <p:spPr bwMode="auto">
          <a:xfrm>
            <a:off x="0" y="878845"/>
            <a:ext cx="21672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5A0E3FFE-F886-4E28-8B09-E4E9C00273D0}"/>
              </a:ext>
            </a:extLst>
          </p:cNvPr>
          <p:cNvSpPr txBox="1"/>
          <p:nvPr/>
        </p:nvSpPr>
        <p:spPr>
          <a:xfrm>
            <a:off x="839788" y="591760"/>
            <a:ext cx="10781598" cy="1107996"/>
          </a:xfrm>
          <a:prstGeom prst="rect">
            <a:avLst/>
          </a:prstGeom>
          <a:noFill/>
        </p:spPr>
        <p:txBody>
          <a:bodyPr wrap="square" rtlCol="0">
            <a:spAutoFit/>
          </a:bodyPr>
          <a:lstStyle/>
          <a:p>
            <a:pPr algn="ctr"/>
            <a:r>
              <a:rPr lang="en-US" sz="6600" b="1" dirty="0"/>
              <a:t>Thank you!</a:t>
            </a:r>
          </a:p>
        </p:txBody>
      </p:sp>
    </p:spTree>
    <p:extLst>
      <p:ext uri="{BB962C8B-B14F-4D97-AF65-F5344CB8AC3E}">
        <p14:creationId xmlns:p14="http://schemas.microsoft.com/office/powerpoint/2010/main" val="58147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EB114-A8E3-8D48-B474-F3E31F64DCAD}"/>
              </a:ext>
            </a:extLst>
          </p:cNvPr>
          <p:cNvSpPr>
            <a:spLocks noGrp="1"/>
          </p:cNvSpPr>
          <p:nvPr>
            <p:ph type="sldNum" sz="quarter" idx="12"/>
          </p:nvPr>
        </p:nvSpPr>
        <p:spPr>
          <a:xfrm>
            <a:off x="8805333" y="6356350"/>
            <a:ext cx="2743200" cy="365125"/>
          </a:xfrm>
        </p:spPr>
        <p:txBody>
          <a:bodyPr>
            <a:normAutofit/>
          </a:bodyPr>
          <a:lstStyle/>
          <a:p>
            <a:pPr>
              <a:spcAft>
                <a:spcPts val="600"/>
              </a:spcAft>
            </a:pPr>
            <a:fld id="{4D095B9C-B6EF-1240-A192-B12E4C4F5D28}" type="slidenum">
              <a:rPr lang="en-US" smtClean="0"/>
              <a:pPr>
                <a:spcAft>
                  <a:spcPts val="600"/>
                </a:spcAft>
              </a:pPr>
              <a:t>3</a:t>
            </a:fld>
            <a:endParaRPr lang="en-US"/>
          </a:p>
        </p:txBody>
      </p:sp>
      <p:sp>
        <p:nvSpPr>
          <p:cNvPr id="3" name="TextBox 2">
            <a:extLst>
              <a:ext uri="{FF2B5EF4-FFF2-40B4-BE49-F238E27FC236}">
                <a16:creationId xmlns:a16="http://schemas.microsoft.com/office/drawing/2014/main" id="{BBE2B66F-DA8F-9F4F-8B55-A3F4A8099A85}"/>
              </a:ext>
            </a:extLst>
          </p:cNvPr>
          <p:cNvSpPr txBox="1"/>
          <p:nvPr/>
        </p:nvSpPr>
        <p:spPr>
          <a:xfrm>
            <a:off x="5757121" y="2369258"/>
            <a:ext cx="6096424" cy="2800767"/>
          </a:xfrm>
          <a:prstGeom prst="rect">
            <a:avLst/>
          </a:prstGeom>
          <a:noFill/>
        </p:spPr>
        <p:txBody>
          <a:bodyPr wrap="square" rtlCol="0">
            <a:spAutoFit/>
          </a:bodyPr>
          <a:lstStyle/>
          <a:p>
            <a:pPr algn="ctr"/>
            <a:r>
              <a:rPr lang="en-US" sz="4400" dirty="0"/>
              <a:t>Please use the “annotate” feature to mark where your facility is located on the map</a:t>
            </a:r>
          </a:p>
        </p:txBody>
      </p:sp>
      <p:sp>
        <p:nvSpPr>
          <p:cNvPr id="4" name="TextBox 3">
            <a:extLst>
              <a:ext uri="{FF2B5EF4-FFF2-40B4-BE49-F238E27FC236}">
                <a16:creationId xmlns:a16="http://schemas.microsoft.com/office/drawing/2014/main" id="{C01ACC1B-EB05-7C4A-BC6B-9127F4CBF41A}"/>
              </a:ext>
            </a:extLst>
          </p:cNvPr>
          <p:cNvSpPr txBox="1"/>
          <p:nvPr/>
        </p:nvSpPr>
        <p:spPr>
          <a:xfrm>
            <a:off x="-71009" y="6626545"/>
            <a:ext cx="7403886" cy="215444"/>
          </a:xfrm>
          <a:prstGeom prst="rect">
            <a:avLst/>
          </a:prstGeom>
          <a:noFill/>
        </p:spPr>
        <p:txBody>
          <a:bodyPr wrap="square" rtlCol="0">
            <a:spAutoFit/>
          </a:bodyPr>
          <a:lstStyle/>
          <a:p>
            <a:r>
              <a:rPr lang="en-US" sz="800" dirty="0"/>
              <a:t>Northeast States Labelling – </a:t>
            </a:r>
            <a:r>
              <a:rPr lang="en-US" sz="800" dirty="0" err="1"/>
              <a:t>Pinterest.com</a:t>
            </a:r>
            <a:r>
              <a:rPr lang="en-US" sz="800" dirty="0"/>
              <a:t> – Mrs. S’s Class</a:t>
            </a:r>
          </a:p>
        </p:txBody>
      </p:sp>
      <p:pic>
        <p:nvPicPr>
          <p:cNvPr id="5" name="Picture 2" descr="Image result for Northeast States | United states map, North east ...">
            <a:extLst>
              <a:ext uri="{FF2B5EF4-FFF2-40B4-BE49-F238E27FC236}">
                <a16:creationId xmlns:a16="http://schemas.microsoft.com/office/drawing/2014/main" id="{95B90D08-0FD7-4745-8B3D-E45CD6EAC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 y="15078"/>
            <a:ext cx="5675388" cy="659639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21C1FEB3-AED5-7D42-982D-BE7B2B2DE539}"/>
              </a:ext>
            </a:extLst>
          </p:cNvPr>
          <p:cNvSpPr/>
          <p:nvPr/>
        </p:nvSpPr>
        <p:spPr>
          <a:xfrm>
            <a:off x="161988" y="2199523"/>
            <a:ext cx="1111642" cy="60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B820E-57C6-4846-8F2C-60BC8ADA507B}"/>
              </a:ext>
            </a:extLst>
          </p:cNvPr>
          <p:cNvSpPr txBox="1"/>
          <p:nvPr/>
        </p:nvSpPr>
        <p:spPr>
          <a:xfrm>
            <a:off x="338455" y="2322635"/>
            <a:ext cx="771888" cy="369332"/>
          </a:xfrm>
          <a:prstGeom prst="rect">
            <a:avLst/>
          </a:prstGeom>
          <a:noFill/>
        </p:spPr>
        <p:txBody>
          <a:bodyPr wrap="square" rtlCol="0">
            <a:spAutoFit/>
          </a:bodyPr>
          <a:lstStyle/>
          <a:p>
            <a:pPr algn="ctr"/>
            <a:r>
              <a:rPr lang="en-US" b="1" dirty="0">
                <a:solidFill>
                  <a:schemeClr val="bg1"/>
                </a:solidFill>
              </a:rPr>
              <a:t>Other</a:t>
            </a:r>
          </a:p>
        </p:txBody>
      </p:sp>
    </p:spTree>
    <p:extLst>
      <p:ext uri="{BB962C8B-B14F-4D97-AF65-F5344CB8AC3E}">
        <p14:creationId xmlns:p14="http://schemas.microsoft.com/office/powerpoint/2010/main" val="224930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7FDC-EC72-4921-800E-AA86A3B5383E}"/>
              </a:ext>
            </a:extLst>
          </p:cNvPr>
          <p:cNvSpPr>
            <a:spLocks noGrp="1"/>
          </p:cNvSpPr>
          <p:nvPr>
            <p:ph type="title"/>
          </p:nvPr>
        </p:nvSpPr>
        <p:spPr/>
        <p:txBody>
          <a:bodyPr>
            <a:normAutofit/>
          </a:bodyPr>
          <a:lstStyle/>
          <a:p>
            <a:r>
              <a:rPr lang="en-US" sz="5400" b="1" dirty="0"/>
              <a:t>Why value-add?</a:t>
            </a:r>
          </a:p>
        </p:txBody>
      </p:sp>
      <p:sp>
        <p:nvSpPr>
          <p:cNvPr id="3" name="Content Placeholder 2">
            <a:extLst>
              <a:ext uri="{FF2B5EF4-FFF2-40B4-BE49-F238E27FC236}">
                <a16:creationId xmlns:a16="http://schemas.microsoft.com/office/drawing/2014/main" id="{BAAFA547-8B72-400D-92E3-E320F8E88015}"/>
              </a:ext>
            </a:extLst>
          </p:cNvPr>
          <p:cNvSpPr>
            <a:spLocks noGrp="1"/>
          </p:cNvSpPr>
          <p:nvPr>
            <p:ph idx="1"/>
          </p:nvPr>
        </p:nvSpPr>
        <p:spPr>
          <a:xfrm>
            <a:off x="838200" y="1825625"/>
            <a:ext cx="5867026" cy="4351338"/>
          </a:xfrm>
        </p:spPr>
        <p:txBody>
          <a:bodyPr>
            <a:normAutofit/>
          </a:bodyPr>
          <a:lstStyle/>
          <a:p>
            <a:r>
              <a:rPr lang="en-US" sz="3600" dirty="0"/>
              <a:t>Helps extend production season</a:t>
            </a:r>
          </a:p>
          <a:p>
            <a:r>
              <a:rPr lang="en-US" sz="3600" dirty="0"/>
              <a:t>Reduces waste</a:t>
            </a:r>
          </a:p>
          <a:p>
            <a:pPr lvl="1"/>
            <a:r>
              <a:rPr lang="en-US" sz="3200" dirty="0"/>
              <a:t>Surplus</a:t>
            </a:r>
          </a:p>
          <a:p>
            <a:pPr lvl="1"/>
            <a:r>
              <a:rPr lang="en-US" sz="3200" dirty="0"/>
              <a:t>Non-wholesale </a:t>
            </a:r>
          </a:p>
          <a:p>
            <a:r>
              <a:rPr lang="en-US" sz="3600" dirty="0"/>
              <a:t>Increases revenue</a:t>
            </a:r>
          </a:p>
          <a:p>
            <a:r>
              <a:rPr lang="en-US" sz="3600" dirty="0"/>
              <a:t>Introduces new markets</a:t>
            </a:r>
          </a:p>
          <a:p>
            <a:endParaRPr lang="en-US" sz="3600" dirty="0"/>
          </a:p>
        </p:txBody>
      </p:sp>
      <p:pic>
        <p:nvPicPr>
          <p:cNvPr id="4" name="Picture 3">
            <a:extLst>
              <a:ext uri="{FF2B5EF4-FFF2-40B4-BE49-F238E27FC236}">
                <a16:creationId xmlns:a16="http://schemas.microsoft.com/office/drawing/2014/main" id="{755967CF-DA96-423B-A2E2-55D3DD60E8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05225" y="3849874"/>
            <a:ext cx="1742731" cy="2616652"/>
          </a:xfrm>
          <a:prstGeom prst="rect">
            <a:avLst/>
          </a:prstGeom>
        </p:spPr>
      </p:pic>
      <p:grpSp>
        <p:nvGrpSpPr>
          <p:cNvPr id="5" name="Group 4">
            <a:extLst>
              <a:ext uri="{FF2B5EF4-FFF2-40B4-BE49-F238E27FC236}">
                <a16:creationId xmlns:a16="http://schemas.microsoft.com/office/drawing/2014/main" id="{D6B71E13-528A-4F17-93AF-3138A88CDAC5}"/>
              </a:ext>
            </a:extLst>
          </p:cNvPr>
          <p:cNvGrpSpPr/>
          <p:nvPr/>
        </p:nvGrpSpPr>
        <p:grpSpPr>
          <a:xfrm>
            <a:off x="8760719" y="3839655"/>
            <a:ext cx="2871299" cy="2741898"/>
            <a:chOff x="5029200" y="2714244"/>
            <a:chExt cx="2133600" cy="1798844"/>
          </a:xfrm>
        </p:grpSpPr>
        <p:pic>
          <p:nvPicPr>
            <p:cNvPr id="6" name="Picture 5">
              <a:extLst>
                <a:ext uri="{FF2B5EF4-FFF2-40B4-BE49-F238E27FC236}">
                  <a16:creationId xmlns:a16="http://schemas.microsoft.com/office/drawing/2014/main" id="{9A7AB859-7DE0-4A12-B908-CF63346EE39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29200" y="2714244"/>
              <a:ext cx="2133600" cy="1429512"/>
            </a:xfrm>
            <a:prstGeom prst="rect">
              <a:avLst/>
            </a:prstGeom>
          </p:spPr>
        </p:pic>
        <p:sp>
          <p:nvSpPr>
            <p:cNvPr id="7" name="TextBox 6">
              <a:extLst>
                <a:ext uri="{FF2B5EF4-FFF2-40B4-BE49-F238E27FC236}">
                  <a16:creationId xmlns:a16="http://schemas.microsoft.com/office/drawing/2014/main" id="{F8918A1B-7262-4A71-842C-17BE445FBC37}"/>
                </a:ext>
              </a:extLst>
            </p:cNvPr>
            <p:cNvSpPr txBox="1"/>
            <p:nvPr/>
          </p:nvSpPr>
          <p:spPr>
            <a:xfrm>
              <a:off x="5029200" y="4143756"/>
              <a:ext cx="2133600" cy="369332"/>
            </a:xfrm>
            <a:prstGeom prst="rect">
              <a:avLst/>
            </a:prstGeom>
            <a:noFill/>
          </p:spPr>
          <p:txBody>
            <a:bodyPr wrap="square" rtlCol="0">
              <a:spAutoFit/>
            </a:bodyPr>
            <a:lstStyle/>
            <a:p>
              <a:r>
                <a:rPr lang="en-US" sz="900" dirty="0">
                  <a:hlinkClick r:id="rId5" tooltip="https://www.tobethode.com/perfect-pies-holiday-table/"/>
                </a:rPr>
                <a:t>This Photo</a:t>
              </a:r>
              <a:r>
                <a:rPr lang="en-US" sz="900" dirty="0"/>
                <a:t> by Unknown Author is licensed under </a:t>
              </a:r>
              <a:r>
                <a:rPr lang="en-US" sz="900" dirty="0">
                  <a:hlinkClick r:id="rId6" tooltip="https://creativecommons.org/licenses/by-nc-nd/3.0/"/>
                </a:rPr>
                <a:t>CC BY-NC-ND</a:t>
              </a:r>
              <a:endParaRPr lang="en-US" sz="900" dirty="0"/>
            </a:p>
          </p:txBody>
        </p:sp>
      </p:grpSp>
      <p:grpSp>
        <p:nvGrpSpPr>
          <p:cNvPr id="8" name="Group 7">
            <a:extLst>
              <a:ext uri="{FF2B5EF4-FFF2-40B4-BE49-F238E27FC236}">
                <a16:creationId xmlns:a16="http://schemas.microsoft.com/office/drawing/2014/main" id="{6487557D-362D-4451-8076-CE57632EBFF4}"/>
              </a:ext>
            </a:extLst>
          </p:cNvPr>
          <p:cNvGrpSpPr/>
          <p:nvPr/>
        </p:nvGrpSpPr>
        <p:grpSpPr>
          <a:xfrm>
            <a:off x="8944981" y="791439"/>
            <a:ext cx="2131919" cy="2953246"/>
            <a:chOff x="3808890" y="3643744"/>
            <a:chExt cx="2143877" cy="3813860"/>
          </a:xfrm>
        </p:grpSpPr>
        <p:pic>
          <p:nvPicPr>
            <p:cNvPr id="9" name="Picture 8">
              <a:extLst>
                <a:ext uri="{FF2B5EF4-FFF2-40B4-BE49-F238E27FC236}">
                  <a16:creationId xmlns:a16="http://schemas.microsoft.com/office/drawing/2014/main" id="{B8D003C7-C73E-486A-B4BF-4A233BAF72A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808890" y="3643744"/>
              <a:ext cx="2143877" cy="3214255"/>
            </a:xfrm>
            <a:prstGeom prst="rect">
              <a:avLst/>
            </a:prstGeom>
          </p:spPr>
        </p:pic>
        <p:sp>
          <p:nvSpPr>
            <p:cNvPr id="10" name="TextBox 9">
              <a:extLst>
                <a:ext uri="{FF2B5EF4-FFF2-40B4-BE49-F238E27FC236}">
                  <a16:creationId xmlns:a16="http://schemas.microsoft.com/office/drawing/2014/main" id="{2AE4724B-1B4B-4C1F-BBE7-41024F9823FB}"/>
                </a:ext>
              </a:extLst>
            </p:cNvPr>
            <p:cNvSpPr txBox="1"/>
            <p:nvPr/>
          </p:nvSpPr>
          <p:spPr>
            <a:xfrm>
              <a:off x="3808891" y="6980644"/>
              <a:ext cx="2143876" cy="476960"/>
            </a:xfrm>
            <a:prstGeom prst="rect">
              <a:avLst/>
            </a:prstGeom>
            <a:noFill/>
          </p:spPr>
          <p:txBody>
            <a:bodyPr wrap="square" rtlCol="0">
              <a:spAutoFit/>
            </a:bodyPr>
            <a:lstStyle/>
            <a:p>
              <a:r>
                <a:rPr lang="en-US" sz="900" dirty="0">
                  <a:hlinkClick r:id="rId8" tooltip="http://herecomesthesunblog.net/2014/05/strawberry-freezer-jam.html"/>
                </a:rPr>
                <a:t>This Photo</a:t>
              </a:r>
              <a:r>
                <a:rPr lang="en-US" sz="900" dirty="0"/>
                <a:t> by Unknown Author is licensed under </a:t>
              </a:r>
              <a:r>
                <a:rPr lang="en-US" sz="900" dirty="0">
                  <a:hlinkClick r:id="rId6" tooltip="https://creativecommons.org/licenses/by-nc-nd/3.0/"/>
                </a:rPr>
                <a:t>CC BY-NC-ND</a:t>
              </a:r>
              <a:endParaRPr lang="en-US" sz="900" dirty="0"/>
            </a:p>
          </p:txBody>
        </p:sp>
      </p:grpSp>
      <p:grpSp>
        <p:nvGrpSpPr>
          <p:cNvPr id="11" name="Group 10">
            <a:extLst>
              <a:ext uri="{FF2B5EF4-FFF2-40B4-BE49-F238E27FC236}">
                <a16:creationId xmlns:a16="http://schemas.microsoft.com/office/drawing/2014/main" id="{4D32D191-0056-4350-9B5B-5D5093DEC295}"/>
              </a:ext>
            </a:extLst>
          </p:cNvPr>
          <p:cNvGrpSpPr/>
          <p:nvPr/>
        </p:nvGrpSpPr>
        <p:grpSpPr>
          <a:xfrm>
            <a:off x="6705225" y="791439"/>
            <a:ext cx="1953454" cy="2488944"/>
            <a:chOff x="5737666" y="461828"/>
            <a:chExt cx="2390776" cy="2877185"/>
          </a:xfrm>
        </p:grpSpPr>
        <p:pic>
          <p:nvPicPr>
            <p:cNvPr id="12" name="Picture 11">
              <a:extLst>
                <a:ext uri="{FF2B5EF4-FFF2-40B4-BE49-F238E27FC236}">
                  <a16:creationId xmlns:a16="http://schemas.microsoft.com/office/drawing/2014/main" id="{412076BE-A6FE-4038-A80F-A5FC4D3C11F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737667" y="461828"/>
              <a:ext cx="2390775" cy="2876550"/>
            </a:xfrm>
            <a:prstGeom prst="rect">
              <a:avLst/>
            </a:prstGeom>
          </p:spPr>
        </p:pic>
        <p:sp>
          <p:nvSpPr>
            <p:cNvPr id="13" name="TextBox 12">
              <a:extLst>
                <a:ext uri="{FF2B5EF4-FFF2-40B4-BE49-F238E27FC236}">
                  <a16:creationId xmlns:a16="http://schemas.microsoft.com/office/drawing/2014/main" id="{A8AD3BD3-9B43-4621-8451-7BCF30959EF6}"/>
                </a:ext>
              </a:extLst>
            </p:cNvPr>
            <p:cNvSpPr txBox="1"/>
            <p:nvPr/>
          </p:nvSpPr>
          <p:spPr>
            <a:xfrm>
              <a:off x="5737666" y="2969681"/>
              <a:ext cx="2390775" cy="369332"/>
            </a:xfrm>
            <a:prstGeom prst="rect">
              <a:avLst/>
            </a:prstGeom>
            <a:noFill/>
          </p:spPr>
          <p:txBody>
            <a:bodyPr wrap="square" rtlCol="0">
              <a:spAutoFit/>
            </a:bodyPr>
            <a:lstStyle/>
            <a:p>
              <a:r>
                <a:rPr lang="en-US" sz="900" dirty="0">
                  <a:hlinkClick r:id="rId10" tooltip="https://showmeoz.wordpress.com/2012/05/08/at-home-in-the-kitchen-herbal-vinegars-and-oils/"/>
                </a:rPr>
                <a:t>This Photo</a:t>
              </a:r>
              <a:r>
                <a:rPr lang="en-US" sz="900" dirty="0"/>
                <a:t> by Unknown Author is licensed under </a:t>
              </a:r>
              <a:r>
                <a:rPr lang="en-US" sz="900" dirty="0">
                  <a:hlinkClick r:id="rId6" tooltip="https://creativecommons.org/licenses/by-nc-nd/3.0/"/>
                </a:rPr>
                <a:t>CC BY-NC-ND</a:t>
              </a:r>
              <a:endParaRPr lang="en-US" sz="900" dirty="0"/>
            </a:p>
          </p:txBody>
        </p:sp>
      </p:grpSp>
    </p:spTree>
    <p:extLst>
      <p:ext uri="{BB962C8B-B14F-4D97-AF65-F5344CB8AC3E}">
        <p14:creationId xmlns:p14="http://schemas.microsoft.com/office/powerpoint/2010/main" val="156521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3EDDB7-2EBD-4314-AB2C-F14EC1B2EB11}"/>
              </a:ext>
            </a:extLst>
          </p:cNvPr>
          <p:cNvSpPr>
            <a:spLocks noGrp="1"/>
          </p:cNvSpPr>
          <p:nvPr>
            <p:ph type="title"/>
          </p:nvPr>
        </p:nvSpPr>
        <p:spPr/>
        <p:txBody>
          <a:bodyPr/>
          <a:lstStyle/>
          <a:p>
            <a:r>
              <a:rPr lang="en-US" dirty="0"/>
              <a:t>Regulation: Retail vs. Wholesale</a:t>
            </a:r>
          </a:p>
        </p:txBody>
      </p:sp>
      <p:sp>
        <p:nvSpPr>
          <p:cNvPr id="5" name="Text Placeholder 4">
            <a:extLst>
              <a:ext uri="{FF2B5EF4-FFF2-40B4-BE49-F238E27FC236}">
                <a16:creationId xmlns:a16="http://schemas.microsoft.com/office/drawing/2014/main" id="{AC3748AA-6222-4879-80A0-78E77819B9C0}"/>
              </a:ext>
            </a:extLst>
          </p:cNvPr>
          <p:cNvSpPr>
            <a:spLocks noGrp="1"/>
          </p:cNvSpPr>
          <p:nvPr>
            <p:ph type="body" idx="1"/>
          </p:nvPr>
        </p:nvSpPr>
        <p:spPr/>
        <p:txBody>
          <a:bodyPr/>
          <a:lstStyle/>
          <a:p>
            <a:r>
              <a:rPr lang="en-US" sz="3200" dirty="0"/>
              <a:t>Retail</a:t>
            </a:r>
            <a:r>
              <a:rPr lang="en-US" dirty="0"/>
              <a:t>	</a:t>
            </a:r>
          </a:p>
        </p:txBody>
      </p:sp>
      <p:sp>
        <p:nvSpPr>
          <p:cNvPr id="6" name="Content Placeholder 5">
            <a:extLst>
              <a:ext uri="{FF2B5EF4-FFF2-40B4-BE49-F238E27FC236}">
                <a16:creationId xmlns:a16="http://schemas.microsoft.com/office/drawing/2014/main" id="{70516D89-BDA8-4DF8-B5E4-7FB1691CFEF0}"/>
              </a:ext>
            </a:extLst>
          </p:cNvPr>
          <p:cNvSpPr>
            <a:spLocks noGrp="1"/>
          </p:cNvSpPr>
          <p:nvPr>
            <p:ph sz="half" idx="2"/>
          </p:nvPr>
        </p:nvSpPr>
        <p:spPr/>
        <p:txBody>
          <a:bodyPr>
            <a:normAutofit fontScale="92500" lnSpcReduction="20000"/>
          </a:bodyPr>
          <a:lstStyle/>
          <a:p>
            <a:r>
              <a:rPr lang="en-US" dirty="0"/>
              <a:t>Restricted to sales directly to the consumer, and are inspected and licensed by the local board of health.</a:t>
            </a:r>
          </a:p>
          <a:p>
            <a:r>
              <a:rPr lang="en-US" dirty="0"/>
              <a:t>General consuming public </a:t>
            </a:r>
            <a:br>
              <a:rPr lang="en-US" dirty="0"/>
            </a:br>
            <a:r>
              <a:rPr lang="en-US" dirty="0"/>
              <a:t>(small portion)</a:t>
            </a:r>
          </a:p>
          <a:p>
            <a:r>
              <a:rPr lang="en-US" dirty="0"/>
              <a:t>Food Code - </a:t>
            </a:r>
            <a:r>
              <a:rPr lang="en-US" dirty="0">
                <a:hlinkClick r:id="rId3">
                  <a:extLst>
                    <a:ext uri="{A12FA001-AC4F-418D-AE19-62706E023703}">
                      <ahyp:hlinkClr xmlns:ahyp="http://schemas.microsoft.com/office/drawing/2018/hyperlinkcolor" val="tx"/>
                    </a:ext>
                  </a:extLst>
                </a:hlinkClick>
              </a:rPr>
              <a:t>https://www.fda.gov/food/fda-food-code/state-retail-and-food-service-codes-and-regulations-state</a:t>
            </a:r>
            <a:r>
              <a:rPr lang="en-US" dirty="0"/>
              <a:t> </a:t>
            </a:r>
          </a:p>
          <a:p>
            <a:pPr marL="0" indent="0">
              <a:buNone/>
            </a:pPr>
            <a:endParaRPr lang="en-US" dirty="0"/>
          </a:p>
          <a:p>
            <a:endParaRPr lang="en-US" dirty="0"/>
          </a:p>
        </p:txBody>
      </p:sp>
      <p:sp>
        <p:nvSpPr>
          <p:cNvPr id="7" name="Text Placeholder 6">
            <a:extLst>
              <a:ext uri="{FF2B5EF4-FFF2-40B4-BE49-F238E27FC236}">
                <a16:creationId xmlns:a16="http://schemas.microsoft.com/office/drawing/2014/main" id="{E83F3571-DA43-4F47-AC68-BE9712D60702}"/>
              </a:ext>
            </a:extLst>
          </p:cNvPr>
          <p:cNvSpPr>
            <a:spLocks noGrp="1"/>
          </p:cNvSpPr>
          <p:nvPr>
            <p:ph type="body" sz="quarter" idx="3"/>
          </p:nvPr>
        </p:nvSpPr>
        <p:spPr/>
        <p:txBody>
          <a:bodyPr/>
          <a:lstStyle/>
          <a:p>
            <a:r>
              <a:rPr lang="en-US" sz="2800" dirty="0"/>
              <a:t>Wholesale</a:t>
            </a:r>
            <a:endParaRPr lang="en-US" dirty="0"/>
          </a:p>
        </p:txBody>
      </p:sp>
      <p:sp>
        <p:nvSpPr>
          <p:cNvPr id="8" name="Content Placeholder 7">
            <a:extLst>
              <a:ext uri="{FF2B5EF4-FFF2-40B4-BE49-F238E27FC236}">
                <a16:creationId xmlns:a16="http://schemas.microsoft.com/office/drawing/2014/main" id="{97674D46-7D61-4F62-80AF-959966C07E47}"/>
              </a:ext>
            </a:extLst>
          </p:cNvPr>
          <p:cNvSpPr>
            <a:spLocks noGrp="1"/>
          </p:cNvSpPr>
          <p:nvPr>
            <p:ph sz="quarter" idx="4"/>
          </p:nvPr>
        </p:nvSpPr>
        <p:spPr>
          <a:xfrm>
            <a:off x="6172199" y="2505075"/>
            <a:ext cx="5470451" cy="3684588"/>
          </a:xfrm>
        </p:spPr>
        <p:txBody>
          <a:bodyPr>
            <a:normAutofit fontScale="92500" lnSpcReduction="20000"/>
          </a:bodyPr>
          <a:lstStyle/>
          <a:p>
            <a:r>
              <a:rPr lang="en-US" dirty="0"/>
              <a:t>Sold to wholesalers, retailers, and industrial or business purchasers (large quantity)</a:t>
            </a:r>
          </a:p>
          <a:p>
            <a:r>
              <a:rPr lang="en-US" dirty="0"/>
              <a:t>Wholesale operations may sell their products to retail stores, restaurants, etc., and are inspected and licensed by the Massachusetts Food Protection Program.</a:t>
            </a:r>
          </a:p>
          <a:p>
            <a:r>
              <a:rPr lang="en-US" dirty="0"/>
              <a:t>2 Regulating bodies</a:t>
            </a:r>
          </a:p>
          <a:p>
            <a:pPr lvl="1"/>
            <a:r>
              <a:rPr lang="en-US" dirty="0"/>
              <a:t>USDA – 9 CFR</a:t>
            </a:r>
          </a:p>
          <a:p>
            <a:pPr lvl="1"/>
            <a:r>
              <a:rPr lang="en-US" dirty="0"/>
              <a:t>FDA – 21 CFR</a:t>
            </a:r>
          </a:p>
          <a:p>
            <a:endParaRPr lang="en-US" dirty="0"/>
          </a:p>
        </p:txBody>
      </p:sp>
    </p:spTree>
    <p:extLst>
      <p:ext uri="{BB962C8B-B14F-4D97-AF65-F5344CB8AC3E}">
        <p14:creationId xmlns:p14="http://schemas.microsoft.com/office/powerpoint/2010/main" val="93271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76C2-2E9C-4918-94D4-9AC0BCC86A74}"/>
              </a:ext>
            </a:extLst>
          </p:cNvPr>
          <p:cNvSpPr>
            <a:spLocks noGrp="1"/>
          </p:cNvSpPr>
          <p:nvPr>
            <p:ph type="title"/>
          </p:nvPr>
        </p:nvSpPr>
        <p:spPr/>
        <p:txBody>
          <a:bodyPr/>
          <a:lstStyle/>
          <a:p>
            <a:r>
              <a:rPr lang="en-US" dirty="0"/>
              <a:t>What Foods May Be Produced in A Residential Kitchen?</a:t>
            </a:r>
          </a:p>
        </p:txBody>
      </p:sp>
      <p:sp>
        <p:nvSpPr>
          <p:cNvPr id="3" name="Content Placeholder 2">
            <a:extLst>
              <a:ext uri="{FF2B5EF4-FFF2-40B4-BE49-F238E27FC236}">
                <a16:creationId xmlns:a16="http://schemas.microsoft.com/office/drawing/2014/main" id="{6167B3A6-98EA-4FC5-B249-38C098E36AA3}"/>
              </a:ext>
            </a:extLst>
          </p:cNvPr>
          <p:cNvSpPr>
            <a:spLocks noGrp="1"/>
          </p:cNvSpPr>
          <p:nvPr>
            <p:ph idx="1"/>
          </p:nvPr>
        </p:nvSpPr>
        <p:spPr/>
        <p:txBody>
          <a:bodyPr>
            <a:normAutofit/>
          </a:bodyPr>
          <a:lstStyle/>
          <a:p>
            <a:r>
              <a:rPr lang="en-US" b="1" dirty="0"/>
              <a:t>Retail Residential Kitchen - only</a:t>
            </a:r>
            <a:r>
              <a:rPr lang="en-US" dirty="0"/>
              <a:t> “Cottage Food Products.”</a:t>
            </a:r>
          </a:p>
          <a:p>
            <a:pPr lvl="1"/>
            <a:r>
              <a:rPr lang="en-US" dirty="0"/>
              <a:t>Non-Potentially Hazardous – </a:t>
            </a:r>
          </a:p>
          <a:p>
            <a:pPr lvl="2"/>
            <a:r>
              <a:rPr lang="en-US" dirty="0"/>
              <a:t>Safely held at room temperature,</a:t>
            </a:r>
          </a:p>
          <a:p>
            <a:pPr lvl="2"/>
            <a:r>
              <a:rPr lang="en-US" dirty="0"/>
              <a:t>I.e. baked goods, jams, and jellies. 105 CMR 590.001(C); FC 1-201.10 (B)</a:t>
            </a:r>
          </a:p>
          <a:p>
            <a:pPr lvl="1"/>
            <a:r>
              <a:rPr lang="en-US" dirty="0"/>
              <a:t>Check your local boards of health regulations</a:t>
            </a:r>
          </a:p>
          <a:p>
            <a:r>
              <a:rPr lang="en-US" b="1" dirty="0"/>
              <a:t>Wholesale Residential Kitchen </a:t>
            </a:r>
            <a:r>
              <a:rPr lang="en-US" dirty="0"/>
              <a:t>- produce foods that can be safely held at room temperature and foods that do not require refrigeration </a:t>
            </a:r>
          </a:p>
        </p:txBody>
      </p:sp>
      <p:sp>
        <p:nvSpPr>
          <p:cNvPr id="4" name="Rectangle 3">
            <a:extLst>
              <a:ext uri="{FF2B5EF4-FFF2-40B4-BE49-F238E27FC236}">
                <a16:creationId xmlns:a16="http://schemas.microsoft.com/office/drawing/2014/main" id="{B749554B-71ED-44C2-90A1-21811407DF92}"/>
              </a:ext>
            </a:extLst>
          </p:cNvPr>
          <p:cNvSpPr/>
          <p:nvPr/>
        </p:nvSpPr>
        <p:spPr>
          <a:xfrm>
            <a:off x="85060" y="6401379"/>
            <a:ext cx="11247120" cy="369332"/>
          </a:xfrm>
          <a:prstGeom prst="rect">
            <a:avLst/>
          </a:prstGeom>
        </p:spPr>
        <p:txBody>
          <a:bodyPr wrap="square">
            <a:spAutoFit/>
          </a:bodyPr>
          <a:lstStyle/>
          <a:p>
            <a:pPr algn="r"/>
            <a:r>
              <a:rPr lang="en-US" dirty="0"/>
              <a:t>https://www.mass.gov/info-details/residential-kitchen-questions-and-answers#what-is-a-residential-kitchen?-</a:t>
            </a:r>
          </a:p>
        </p:txBody>
      </p:sp>
      <p:sp>
        <p:nvSpPr>
          <p:cNvPr id="5" name="Rectangle 4">
            <a:extLst>
              <a:ext uri="{FF2B5EF4-FFF2-40B4-BE49-F238E27FC236}">
                <a16:creationId xmlns:a16="http://schemas.microsoft.com/office/drawing/2014/main" id="{255F8596-4558-415F-8D64-4FEF6C672774}"/>
              </a:ext>
            </a:extLst>
          </p:cNvPr>
          <p:cNvSpPr/>
          <p:nvPr/>
        </p:nvSpPr>
        <p:spPr>
          <a:xfrm>
            <a:off x="223283" y="4870288"/>
            <a:ext cx="11674549" cy="1815882"/>
          </a:xfrm>
          <a:prstGeom prst="rect">
            <a:avLst/>
          </a:prstGeom>
          <a:solidFill>
            <a:schemeClr val="accent4">
              <a:lumMod val="60000"/>
              <a:lumOff val="40000"/>
            </a:schemeClr>
          </a:solidFill>
        </p:spPr>
        <p:txBody>
          <a:bodyPr wrap="square">
            <a:spAutoFit/>
          </a:bodyPr>
          <a:lstStyle/>
          <a:p>
            <a:pPr algn="ctr"/>
            <a:r>
              <a:rPr lang="en-US" sz="2800" dirty="0">
                <a:solidFill>
                  <a:schemeClr val="bg2"/>
                </a:solidFill>
              </a:rPr>
              <a:t>Retail or Wholesale Residential Kitchens </a:t>
            </a:r>
            <a:r>
              <a:rPr lang="en-US" sz="2800" b="1" u="sng" dirty="0">
                <a:solidFill>
                  <a:schemeClr val="bg2"/>
                </a:solidFill>
              </a:rPr>
              <a:t>may not prepare </a:t>
            </a:r>
            <a:r>
              <a:rPr lang="en-US" sz="2800" dirty="0">
                <a:solidFill>
                  <a:schemeClr val="bg2"/>
                </a:solidFill>
              </a:rPr>
              <a:t>finished products that require </a:t>
            </a:r>
            <a:r>
              <a:rPr lang="en-US" sz="2800" b="1" u="sng" dirty="0">
                <a:solidFill>
                  <a:schemeClr val="bg2"/>
                </a:solidFill>
              </a:rPr>
              <a:t>hot or cold holding for safety.</a:t>
            </a:r>
          </a:p>
          <a:p>
            <a:pPr algn="ctr"/>
            <a:r>
              <a:rPr lang="en-US" sz="2800" dirty="0">
                <a:solidFill>
                  <a:schemeClr val="bg2"/>
                </a:solidFill>
              </a:rPr>
              <a:t>Examples Include: Meat, poultry, fish, juice, canned foods, cut produce, infused vinegars, sauces, prepared meals and more.  </a:t>
            </a:r>
          </a:p>
        </p:txBody>
      </p:sp>
    </p:spTree>
    <p:extLst>
      <p:ext uri="{BB962C8B-B14F-4D97-AF65-F5344CB8AC3E}">
        <p14:creationId xmlns:p14="http://schemas.microsoft.com/office/powerpoint/2010/main" val="5311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0D0C-6DB0-4D29-B779-766F57B462A4}"/>
              </a:ext>
            </a:extLst>
          </p:cNvPr>
          <p:cNvSpPr>
            <a:spLocks noGrp="1"/>
          </p:cNvSpPr>
          <p:nvPr>
            <p:ph type="title"/>
          </p:nvPr>
        </p:nvSpPr>
        <p:spPr/>
        <p:txBody>
          <a:bodyPr/>
          <a:lstStyle/>
          <a:p>
            <a:r>
              <a:rPr lang="en-US" dirty="0"/>
              <a:t>Can I make this in a residential kitchen?</a:t>
            </a:r>
          </a:p>
        </p:txBody>
      </p:sp>
      <p:pic>
        <p:nvPicPr>
          <p:cNvPr id="5" name="Content Placeholder 4">
            <a:extLst>
              <a:ext uri="{FF2B5EF4-FFF2-40B4-BE49-F238E27FC236}">
                <a16:creationId xmlns:a16="http://schemas.microsoft.com/office/drawing/2014/main" id="{77956FF5-8123-469C-9451-0D3C0E3A891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205162" y="1690688"/>
            <a:ext cx="5781675" cy="3810000"/>
          </a:xfrm>
        </p:spPr>
      </p:pic>
      <p:sp>
        <p:nvSpPr>
          <p:cNvPr id="6" name="TextBox 5">
            <a:extLst>
              <a:ext uri="{FF2B5EF4-FFF2-40B4-BE49-F238E27FC236}">
                <a16:creationId xmlns:a16="http://schemas.microsoft.com/office/drawing/2014/main" id="{0C091251-175F-495C-AA25-AE0D3FFD8146}"/>
              </a:ext>
            </a:extLst>
          </p:cNvPr>
          <p:cNvSpPr txBox="1"/>
          <p:nvPr/>
        </p:nvSpPr>
        <p:spPr>
          <a:xfrm>
            <a:off x="3205162" y="5534151"/>
            <a:ext cx="5781675" cy="230832"/>
          </a:xfrm>
          <a:prstGeom prst="rect">
            <a:avLst/>
          </a:prstGeom>
          <a:noFill/>
        </p:spPr>
        <p:txBody>
          <a:bodyPr wrap="square" rtlCol="0">
            <a:spAutoFit/>
          </a:bodyPr>
          <a:lstStyle/>
          <a:p>
            <a:r>
              <a:rPr lang="en-US" sz="900" dirty="0">
                <a:hlinkClick r:id="rId3" tooltip="http://www.foodista.com/blog/2016/05/04/frozen-food-recall-please-check-your-freezers"/>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7" name="TextBox 6">
            <a:extLst>
              <a:ext uri="{FF2B5EF4-FFF2-40B4-BE49-F238E27FC236}">
                <a16:creationId xmlns:a16="http://schemas.microsoft.com/office/drawing/2014/main" id="{21D8FD8C-EFB3-4A08-B24D-33CEB095AD58}"/>
              </a:ext>
            </a:extLst>
          </p:cNvPr>
          <p:cNvSpPr txBox="1"/>
          <p:nvPr/>
        </p:nvSpPr>
        <p:spPr>
          <a:xfrm>
            <a:off x="675168" y="5725541"/>
            <a:ext cx="10515600" cy="1077218"/>
          </a:xfrm>
          <a:prstGeom prst="rect">
            <a:avLst/>
          </a:prstGeom>
          <a:noFill/>
        </p:spPr>
        <p:txBody>
          <a:bodyPr wrap="square" rtlCol="0">
            <a:spAutoFit/>
          </a:bodyPr>
          <a:lstStyle/>
          <a:p>
            <a:r>
              <a:rPr lang="en-US" sz="3200" dirty="0"/>
              <a:t>No. The preparation of frozen peas requires temperature control to ensure proper safety.</a:t>
            </a:r>
          </a:p>
        </p:txBody>
      </p:sp>
    </p:spTree>
    <p:extLst>
      <p:ext uri="{BB962C8B-B14F-4D97-AF65-F5344CB8AC3E}">
        <p14:creationId xmlns:p14="http://schemas.microsoft.com/office/powerpoint/2010/main" val="405153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0D0C-6DB0-4D29-B779-766F57B462A4}"/>
              </a:ext>
            </a:extLst>
          </p:cNvPr>
          <p:cNvSpPr>
            <a:spLocks noGrp="1"/>
          </p:cNvSpPr>
          <p:nvPr>
            <p:ph type="title"/>
          </p:nvPr>
        </p:nvSpPr>
        <p:spPr/>
        <p:txBody>
          <a:bodyPr/>
          <a:lstStyle/>
          <a:p>
            <a:r>
              <a:rPr lang="en-US" dirty="0"/>
              <a:t>Can I make this in a residential kitchen?</a:t>
            </a:r>
          </a:p>
        </p:txBody>
      </p:sp>
      <p:sp>
        <p:nvSpPr>
          <p:cNvPr id="7" name="TextBox 6">
            <a:extLst>
              <a:ext uri="{FF2B5EF4-FFF2-40B4-BE49-F238E27FC236}">
                <a16:creationId xmlns:a16="http://schemas.microsoft.com/office/drawing/2014/main" id="{21D8FD8C-EFB3-4A08-B24D-33CEB095AD58}"/>
              </a:ext>
            </a:extLst>
          </p:cNvPr>
          <p:cNvSpPr txBox="1"/>
          <p:nvPr/>
        </p:nvSpPr>
        <p:spPr>
          <a:xfrm>
            <a:off x="233917" y="5523514"/>
            <a:ext cx="11706446" cy="1200329"/>
          </a:xfrm>
          <a:prstGeom prst="rect">
            <a:avLst/>
          </a:prstGeom>
          <a:noFill/>
        </p:spPr>
        <p:txBody>
          <a:bodyPr wrap="square" rtlCol="0">
            <a:spAutoFit/>
          </a:bodyPr>
          <a:lstStyle/>
          <a:p>
            <a:r>
              <a:rPr lang="en-US" sz="2400" dirty="0"/>
              <a:t>Yes! The natural sugars in the fruit plus added sugar and water bath canning help to make this product shelf stable. </a:t>
            </a:r>
            <a:br>
              <a:rPr lang="en-US" sz="2400" dirty="0"/>
            </a:br>
            <a:r>
              <a:rPr lang="en-US" sz="2400" dirty="0"/>
              <a:t>NOTE: Control Brix.</a:t>
            </a:r>
          </a:p>
        </p:txBody>
      </p:sp>
      <p:sp>
        <p:nvSpPr>
          <p:cNvPr id="10" name="TextBox 9">
            <a:extLst>
              <a:ext uri="{FF2B5EF4-FFF2-40B4-BE49-F238E27FC236}">
                <a16:creationId xmlns:a16="http://schemas.microsoft.com/office/drawing/2014/main" id="{504430FC-A32E-45B1-B470-A94CF5D417E9}"/>
              </a:ext>
            </a:extLst>
          </p:cNvPr>
          <p:cNvSpPr txBox="1"/>
          <p:nvPr/>
        </p:nvSpPr>
        <p:spPr>
          <a:xfrm>
            <a:off x="2260180" y="5361346"/>
            <a:ext cx="6675120" cy="230832"/>
          </a:xfrm>
          <a:prstGeom prst="rect">
            <a:avLst/>
          </a:prstGeom>
          <a:noFill/>
        </p:spPr>
        <p:txBody>
          <a:bodyPr wrap="square" rtlCol="0">
            <a:spAutoFit/>
          </a:bodyPr>
          <a:lstStyle/>
          <a:p>
            <a:r>
              <a:rPr lang="en-US" sz="900" dirty="0">
                <a:hlinkClick r:id="rId2" tooltip="http://healingcuisinebyelise.blogspot.com/2012/07/how-to-blackberry-raspberry-jam.html"/>
              </a:rPr>
              <a:t>This Photo</a:t>
            </a:r>
            <a:r>
              <a:rPr lang="en-US" sz="900" dirty="0"/>
              <a:t> by Unknown Author is licensed under </a:t>
            </a:r>
            <a:r>
              <a:rPr lang="en-US" sz="900" dirty="0">
                <a:hlinkClick r:id="rId3" tooltip="https://creativecommons.org/licenses/by-nc-nd/3.0/"/>
              </a:rPr>
              <a:t>CC BY-NC-ND</a:t>
            </a:r>
            <a:endParaRPr lang="en-US" sz="900" dirty="0"/>
          </a:p>
        </p:txBody>
      </p:sp>
      <p:pic>
        <p:nvPicPr>
          <p:cNvPr id="12" name="Picture 11">
            <a:extLst>
              <a:ext uri="{FF2B5EF4-FFF2-40B4-BE49-F238E27FC236}">
                <a16:creationId xmlns:a16="http://schemas.microsoft.com/office/drawing/2014/main" id="{BBBA3138-30D9-42F0-B7BB-4675EEA4A1F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28530" y="1849703"/>
            <a:ext cx="6634088" cy="3482896"/>
          </a:xfrm>
          <a:prstGeom prst="rect">
            <a:avLst/>
          </a:prstGeom>
        </p:spPr>
      </p:pic>
    </p:spTree>
    <p:extLst>
      <p:ext uri="{BB962C8B-B14F-4D97-AF65-F5344CB8AC3E}">
        <p14:creationId xmlns:p14="http://schemas.microsoft.com/office/powerpoint/2010/main" val="25156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0D0C-6DB0-4D29-B779-766F57B462A4}"/>
              </a:ext>
            </a:extLst>
          </p:cNvPr>
          <p:cNvSpPr>
            <a:spLocks noGrp="1"/>
          </p:cNvSpPr>
          <p:nvPr>
            <p:ph type="title"/>
          </p:nvPr>
        </p:nvSpPr>
        <p:spPr/>
        <p:txBody>
          <a:bodyPr/>
          <a:lstStyle/>
          <a:p>
            <a:r>
              <a:rPr lang="en-US" dirty="0"/>
              <a:t>Can I make this in a residential kitchen?</a:t>
            </a:r>
          </a:p>
        </p:txBody>
      </p:sp>
      <p:sp>
        <p:nvSpPr>
          <p:cNvPr id="7" name="TextBox 6">
            <a:extLst>
              <a:ext uri="{FF2B5EF4-FFF2-40B4-BE49-F238E27FC236}">
                <a16:creationId xmlns:a16="http://schemas.microsoft.com/office/drawing/2014/main" id="{21D8FD8C-EFB3-4A08-B24D-33CEB095AD58}"/>
              </a:ext>
            </a:extLst>
          </p:cNvPr>
          <p:cNvSpPr txBox="1"/>
          <p:nvPr/>
        </p:nvSpPr>
        <p:spPr>
          <a:xfrm>
            <a:off x="233917" y="5853125"/>
            <a:ext cx="11706446" cy="830997"/>
          </a:xfrm>
          <a:prstGeom prst="rect">
            <a:avLst/>
          </a:prstGeom>
          <a:noFill/>
        </p:spPr>
        <p:txBody>
          <a:bodyPr wrap="square" rtlCol="0">
            <a:spAutoFit/>
          </a:bodyPr>
          <a:lstStyle/>
          <a:p>
            <a:r>
              <a:rPr lang="en-US" sz="2400" dirty="0"/>
              <a:t>No. The pH and processing conditions must be monitored to ensure food safety.</a:t>
            </a:r>
          </a:p>
          <a:p>
            <a:r>
              <a:rPr lang="en-US" sz="2400" dirty="0"/>
              <a:t>NOTE: Low acid and canned foods require a scheduled process issued by a process authority.</a:t>
            </a:r>
          </a:p>
        </p:txBody>
      </p:sp>
      <p:pic>
        <p:nvPicPr>
          <p:cNvPr id="4" name="Picture 3">
            <a:extLst>
              <a:ext uri="{FF2B5EF4-FFF2-40B4-BE49-F238E27FC236}">
                <a16:creationId xmlns:a16="http://schemas.microsoft.com/office/drawing/2014/main" id="{5B236EFF-71F8-4D46-B1F2-3923C840CF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19512" y="1690687"/>
            <a:ext cx="4752975" cy="3476625"/>
          </a:xfrm>
          <a:prstGeom prst="rect">
            <a:avLst/>
          </a:prstGeom>
        </p:spPr>
      </p:pic>
      <p:sp>
        <p:nvSpPr>
          <p:cNvPr id="5" name="TextBox 4">
            <a:extLst>
              <a:ext uri="{FF2B5EF4-FFF2-40B4-BE49-F238E27FC236}">
                <a16:creationId xmlns:a16="http://schemas.microsoft.com/office/drawing/2014/main" id="{9A87D292-D604-40E4-AF86-BD6CF0DF3F2D}"/>
              </a:ext>
            </a:extLst>
          </p:cNvPr>
          <p:cNvSpPr txBox="1"/>
          <p:nvPr/>
        </p:nvSpPr>
        <p:spPr>
          <a:xfrm>
            <a:off x="3719512" y="5167312"/>
            <a:ext cx="4752975" cy="230832"/>
          </a:xfrm>
          <a:prstGeom prst="rect">
            <a:avLst/>
          </a:prstGeom>
          <a:noFill/>
        </p:spPr>
        <p:txBody>
          <a:bodyPr wrap="square" rtlCol="0">
            <a:spAutoFit/>
          </a:bodyPr>
          <a:lstStyle/>
          <a:p>
            <a:r>
              <a:rPr lang="en-US" sz="900">
                <a:hlinkClick r:id="rId3" tooltip="http://www.thegardenofeating.org/2011/09/heirloom-tomato-salsa.html"/>
              </a:rPr>
              <a:t>This Photo</a:t>
            </a:r>
            <a:r>
              <a:rPr lang="en-US" sz="900"/>
              <a:t> by Unknown Author is licensed under </a:t>
            </a:r>
            <a:r>
              <a:rPr lang="en-US" sz="900">
                <a:hlinkClick r:id="rId4" tooltip="https://creativecommons.org/licenses/by-nc-nd/3.0/"/>
              </a:rPr>
              <a:t>CC BY-NC-ND</a:t>
            </a:r>
            <a:endParaRPr lang="en-US" sz="900"/>
          </a:p>
        </p:txBody>
      </p:sp>
      <p:pic>
        <p:nvPicPr>
          <p:cNvPr id="8" name="Picture 7">
            <a:extLst>
              <a:ext uri="{FF2B5EF4-FFF2-40B4-BE49-F238E27FC236}">
                <a16:creationId xmlns:a16="http://schemas.microsoft.com/office/drawing/2014/main" id="{4B652D10-0710-4DD3-BAAC-CD368AE74A4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8000" y="1550175"/>
            <a:ext cx="6096000" cy="4057650"/>
          </a:xfrm>
          <a:prstGeom prst="rect">
            <a:avLst/>
          </a:prstGeom>
        </p:spPr>
      </p:pic>
      <p:sp>
        <p:nvSpPr>
          <p:cNvPr id="9" name="TextBox 8">
            <a:extLst>
              <a:ext uri="{FF2B5EF4-FFF2-40B4-BE49-F238E27FC236}">
                <a16:creationId xmlns:a16="http://schemas.microsoft.com/office/drawing/2014/main" id="{ECACE70C-2787-4D93-A138-E32A1B136E35}"/>
              </a:ext>
            </a:extLst>
          </p:cNvPr>
          <p:cNvSpPr txBox="1"/>
          <p:nvPr/>
        </p:nvSpPr>
        <p:spPr>
          <a:xfrm>
            <a:off x="3198000" y="5607825"/>
            <a:ext cx="6096000" cy="230832"/>
          </a:xfrm>
          <a:prstGeom prst="rect">
            <a:avLst/>
          </a:prstGeom>
          <a:noFill/>
        </p:spPr>
        <p:txBody>
          <a:bodyPr wrap="square" rtlCol="0">
            <a:spAutoFit/>
          </a:bodyPr>
          <a:lstStyle/>
          <a:p>
            <a:r>
              <a:rPr lang="en-US" sz="900">
                <a:hlinkClick r:id="rId6" tooltip="http://gardenofeatingblog.blogspot.com/2011/09/heirloom-tomato-salsa.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449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25|2.7"/>
</p:tagLst>
</file>

<file path=ppt/tags/tag10.xml><?xml version="1.0" encoding="utf-8"?>
<p:tagLst xmlns:a="http://schemas.openxmlformats.org/drawingml/2006/main" xmlns:r="http://schemas.openxmlformats.org/officeDocument/2006/relationships" xmlns:p="http://schemas.openxmlformats.org/presentationml/2006/main">
  <p:tag name="TIMING" val="|6.3|16.9|3.1|9.3"/>
</p:tagLst>
</file>

<file path=ppt/tags/tag11.xml><?xml version="1.0" encoding="utf-8"?>
<p:tagLst xmlns:a="http://schemas.openxmlformats.org/drawingml/2006/main" xmlns:r="http://schemas.openxmlformats.org/officeDocument/2006/relationships" xmlns:p="http://schemas.openxmlformats.org/presentationml/2006/main">
  <p:tag name="TIMING" val="|6.4|29.3"/>
</p:tagLst>
</file>

<file path=ppt/tags/tag2.xml><?xml version="1.0" encoding="utf-8"?>
<p:tagLst xmlns:a="http://schemas.openxmlformats.org/drawingml/2006/main" xmlns:r="http://schemas.openxmlformats.org/officeDocument/2006/relationships" xmlns:p="http://schemas.openxmlformats.org/presentationml/2006/main">
  <p:tag name="TIMING" val="|7.5|32.2"/>
</p:tagLst>
</file>

<file path=ppt/tags/tag3.xml><?xml version="1.0" encoding="utf-8"?>
<p:tagLst xmlns:a="http://schemas.openxmlformats.org/drawingml/2006/main" xmlns:r="http://schemas.openxmlformats.org/officeDocument/2006/relationships" xmlns:p="http://schemas.openxmlformats.org/presentationml/2006/main">
  <p:tag name="TIMING" val="|8.5|1.2|3.2|13.5|25.7|3.5|3.8"/>
</p:tagLst>
</file>

<file path=ppt/tags/tag4.xml><?xml version="1.0" encoding="utf-8"?>
<p:tagLst xmlns:a="http://schemas.openxmlformats.org/drawingml/2006/main" xmlns:r="http://schemas.openxmlformats.org/officeDocument/2006/relationships" xmlns:p="http://schemas.openxmlformats.org/presentationml/2006/main">
  <p:tag name="TIMING" val="|7.6|1.3|1.6|14.1|0.8|1.5"/>
</p:tagLst>
</file>

<file path=ppt/tags/tag5.xml><?xml version="1.0" encoding="utf-8"?>
<p:tagLst xmlns:a="http://schemas.openxmlformats.org/drawingml/2006/main" xmlns:r="http://schemas.openxmlformats.org/officeDocument/2006/relationships" xmlns:p="http://schemas.openxmlformats.org/presentationml/2006/main">
  <p:tag name="TIMING" val="|14.6|3.2|3.3|4.7|12.8|2|9"/>
</p:tagLst>
</file>

<file path=ppt/tags/tag6.xml><?xml version="1.0" encoding="utf-8"?>
<p:tagLst xmlns:a="http://schemas.openxmlformats.org/drawingml/2006/main" xmlns:r="http://schemas.openxmlformats.org/officeDocument/2006/relationships" xmlns:p="http://schemas.openxmlformats.org/presentationml/2006/main">
  <p:tag name="TIMING" val="|7.3|10.4|4.4|4.4|3.1|3.7|2.9|3|3.1|3.4"/>
</p:tagLst>
</file>

<file path=ppt/tags/tag7.xml><?xml version="1.0" encoding="utf-8"?>
<p:tagLst xmlns:a="http://schemas.openxmlformats.org/drawingml/2006/main" xmlns:r="http://schemas.openxmlformats.org/officeDocument/2006/relationships" xmlns:p="http://schemas.openxmlformats.org/presentationml/2006/main">
  <p:tag name="TIMING" val="|9|25.8"/>
</p:tagLst>
</file>

<file path=ppt/tags/tag8.xml><?xml version="1.0" encoding="utf-8"?>
<p:tagLst xmlns:a="http://schemas.openxmlformats.org/drawingml/2006/main" xmlns:r="http://schemas.openxmlformats.org/officeDocument/2006/relationships" xmlns:p="http://schemas.openxmlformats.org/presentationml/2006/main">
  <p:tag name="TIMING" val="|10.2|5.4|9.3"/>
</p:tagLst>
</file>

<file path=ppt/tags/tag9.xml><?xml version="1.0" encoding="utf-8"?>
<p:tagLst xmlns:a="http://schemas.openxmlformats.org/drawingml/2006/main" xmlns:r="http://schemas.openxmlformats.org/officeDocument/2006/relationships" xmlns:p="http://schemas.openxmlformats.org/presentationml/2006/main">
  <p:tag name="TIMING" val="|10.1|6.3|8.7|9.6|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2195</Words>
  <Application>Microsoft Macintosh PowerPoint</Application>
  <PresentationFormat>Widescreen</PresentationFormat>
  <Paragraphs>341</Paragraphs>
  <Slides>28</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Courier New</vt:lpstr>
      <vt:lpstr>Wingdings</vt:lpstr>
      <vt:lpstr>Office Theme</vt:lpstr>
      <vt:lpstr>1_Office Theme</vt:lpstr>
      <vt:lpstr>From Field to Shelf:  Increasing Profits Through Season Extension and Diversification by Adding Value to Your Farm Products – Which Food Safety Principles Apply?</vt:lpstr>
      <vt:lpstr>PowerPoint Presentation</vt:lpstr>
      <vt:lpstr>PowerPoint Presentation</vt:lpstr>
      <vt:lpstr>Why value-add?</vt:lpstr>
      <vt:lpstr>Regulation: Retail vs. Wholesale</vt:lpstr>
      <vt:lpstr>What Foods May Be Produced in A Residential Kitchen?</vt:lpstr>
      <vt:lpstr>Can I make this in a residential kitchen?</vt:lpstr>
      <vt:lpstr>Can I make this in a residential kitchen?</vt:lpstr>
      <vt:lpstr>Can I make this in a residential kitchen?</vt:lpstr>
      <vt:lpstr>PowerPoint Presentation</vt:lpstr>
      <vt:lpstr>PowerPoint Presentation</vt:lpstr>
      <vt:lpstr>Preventive Controls:  What are they?</vt:lpstr>
      <vt:lpstr>Contents of a Food Safety Plan</vt:lpstr>
      <vt:lpstr>Hazard Analysis</vt:lpstr>
      <vt:lpstr>Potential Preventive Controls Examples</vt:lpstr>
      <vt:lpstr>PowerPoint Presentation</vt:lpstr>
      <vt:lpstr>PowerPoint Presentation</vt:lpstr>
      <vt:lpstr>Modified Requirements</vt:lpstr>
      <vt:lpstr>GMPs</vt:lpstr>
      <vt:lpstr>PowerPoint Presentation</vt:lpstr>
      <vt:lpstr>PowerPoint Presentation</vt:lpstr>
      <vt:lpstr>PowerPoint Presentation</vt:lpstr>
      <vt:lpstr>PowerPoint Presentation</vt:lpstr>
      <vt:lpstr>PowerPoint Presentation</vt:lpstr>
      <vt:lpstr>Personnel</vt:lpstr>
      <vt:lpstr>Trusted Internet Sites and FDA Guidance</vt:lpstr>
      <vt:lpstr>Helpful Reminders</vt:lpstr>
      <vt:lpstr>Amanda J. Kinchla Associate Extension Professor Food Science Department Kinchla@umass.edu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Maggie Kratovil</cp:lastModifiedBy>
  <cp:revision>19</cp:revision>
  <dcterms:created xsi:type="dcterms:W3CDTF">2020-08-21T12:55:38Z</dcterms:created>
  <dcterms:modified xsi:type="dcterms:W3CDTF">2021-03-09T17:46:41Z</dcterms:modified>
</cp:coreProperties>
</file>